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7" r:id="rId2"/>
    <p:sldId id="259" r:id="rId3"/>
    <p:sldId id="260" r:id="rId4"/>
    <p:sldId id="261" r:id="rId5"/>
    <p:sldId id="262" r:id="rId6"/>
    <p:sldId id="263" r:id="rId7"/>
    <p:sldId id="264" r:id="rId8"/>
    <p:sldId id="265" r:id="rId9"/>
    <p:sldId id="266" r:id="rId10"/>
    <p:sldId id="282" r:id="rId11"/>
    <p:sldId id="283" r:id="rId12"/>
    <p:sldId id="281" r:id="rId13"/>
    <p:sldId id="268" r:id="rId14"/>
    <p:sldId id="269" r:id="rId15"/>
    <p:sldId id="270" r:id="rId16"/>
    <p:sldId id="279" r:id="rId17"/>
    <p:sldId id="285" r:id="rId18"/>
    <p:sldId id="278" r:id="rId19"/>
    <p:sldId id="277" r:id="rId20"/>
    <p:sldId id="294" r:id="rId21"/>
    <p:sldId id="272" r:id="rId22"/>
    <p:sldId id="302" r:id="rId23"/>
    <p:sldId id="289" r:id="rId24"/>
    <p:sldId id="287" r:id="rId25"/>
    <p:sldId id="292" r:id="rId26"/>
    <p:sldId id="288" r:id="rId27"/>
    <p:sldId id="293" r:id="rId28"/>
    <p:sldId id="296" r:id="rId29"/>
    <p:sldId id="295" r:id="rId30"/>
    <p:sldId id="297" r:id="rId31"/>
    <p:sldId id="298" r:id="rId32"/>
    <p:sldId id="299" r:id="rId33"/>
    <p:sldId id="300" r:id="rId34"/>
    <p:sldId id="301" r:id="rId35"/>
    <p:sldId id="303" r:id="rId36"/>
    <p:sldId id="304" r:id="rId37"/>
    <p:sldId id="305" r:id="rId38"/>
    <p:sldId id="306" r:id="rId39"/>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3727"/>
    <a:srgbClr val="006400"/>
    <a:srgbClr val="C82506"/>
    <a:srgbClr val="2775C3"/>
    <a:srgbClr val="B371DF"/>
    <a:srgbClr val="FF0000"/>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76" autoAdjust="0"/>
    <p:restoredTop sz="75182" autoAdjust="0"/>
  </p:normalViewPr>
  <p:slideViewPr>
    <p:cSldViewPr snapToGrid="0">
      <p:cViewPr varScale="1">
        <p:scale>
          <a:sx n="76" d="100"/>
          <a:sy n="76" d="100"/>
        </p:scale>
        <p:origin x="96" y="11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641B87-CAAD-48AC-B20A-9C1AABB67706}" type="datetimeFigureOut">
              <a:rPr lang="nl-BE" smtClean="0"/>
              <a:t>25/07/2019</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42090F-590E-4749-B7F7-BFE42F20F1F0}" type="slidenum">
              <a:rPr lang="nl-BE" smtClean="0"/>
              <a:t>‹#›</a:t>
            </a:fld>
            <a:endParaRPr lang="nl-BE"/>
          </a:p>
        </p:txBody>
      </p:sp>
    </p:spTree>
    <p:extLst>
      <p:ext uri="{BB962C8B-B14F-4D97-AF65-F5344CB8AC3E}">
        <p14:creationId xmlns:p14="http://schemas.microsoft.com/office/powerpoint/2010/main" val="1135306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AA51453D-EE95-4DA5-B2C8-EF4D09CF98D1}" type="slidenum">
              <a:rPr lang="en-US" smtClean="0"/>
              <a:t>1</a:t>
            </a:fld>
            <a:endParaRPr lang="en-US"/>
          </a:p>
        </p:txBody>
      </p:sp>
    </p:spTree>
    <p:extLst>
      <p:ext uri="{BB962C8B-B14F-4D97-AF65-F5344CB8AC3E}">
        <p14:creationId xmlns:p14="http://schemas.microsoft.com/office/powerpoint/2010/main" val="3853238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first start with a short introduction</a:t>
            </a:r>
            <a:r>
              <a:rPr lang="en-US" baseline="0" dirty="0"/>
              <a:t> and then tell you more about the goals and methods of the work packages of my PhD project. </a:t>
            </a:r>
            <a:endParaRPr lang="en-US" dirty="0"/>
          </a:p>
        </p:txBody>
      </p:sp>
      <p:sp>
        <p:nvSpPr>
          <p:cNvPr id="4" name="Slide Number Placeholder 3"/>
          <p:cNvSpPr>
            <a:spLocks noGrp="1"/>
          </p:cNvSpPr>
          <p:nvPr>
            <p:ph type="sldNum" sz="quarter" idx="10"/>
          </p:nvPr>
        </p:nvSpPr>
        <p:spPr/>
        <p:txBody>
          <a:bodyPr/>
          <a:lstStyle/>
          <a:p>
            <a:fld id="{13A9FEB2-ADE7-42D7-A59E-3BBC6E2D5752}" type="slidenum">
              <a:rPr lang="en-US" smtClean="0"/>
              <a:t>10</a:t>
            </a:fld>
            <a:endParaRPr lang="en-US"/>
          </a:p>
        </p:txBody>
      </p:sp>
    </p:spTree>
    <p:extLst>
      <p:ext uri="{BB962C8B-B14F-4D97-AF65-F5344CB8AC3E}">
        <p14:creationId xmlns:p14="http://schemas.microsoft.com/office/powerpoint/2010/main" val="3489640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second objective</a:t>
            </a:r>
            <a:r>
              <a:rPr lang="en-US" sz="1200" kern="1200" dirty="0">
                <a:solidFill>
                  <a:schemeClr val="tx1"/>
                </a:solidFill>
                <a:effectLst/>
                <a:latin typeface="+mn-lt"/>
                <a:ea typeface="+mn-ea"/>
                <a:cs typeface="+mn-cs"/>
              </a:rPr>
              <a:t> is to understand how children with ASD </a:t>
            </a:r>
            <a:r>
              <a:rPr lang="en-US" sz="1200" u="sng" kern="1200" dirty="0">
                <a:solidFill>
                  <a:schemeClr val="tx1"/>
                </a:solidFill>
                <a:effectLst/>
                <a:latin typeface="+mn-lt"/>
                <a:ea typeface="+mn-ea"/>
                <a:cs typeface="+mn-cs"/>
              </a:rPr>
              <a:t>implicitly build up prior distributions and how they integrate these prior distributions with sensory evidence</a:t>
            </a:r>
            <a:r>
              <a:rPr lang="en-US" sz="1200" kern="1200" dirty="0">
                <a:solidFill>
                  <a:schemeClr val="tx1"/>
                </a:solidFill>
                <a:effectLst/>
                <a:latin typeface="+mn-lt"/>
                <a:ea typeface="+mn-ea"/>
                <a:cs typeface="+mn-cs"/>
              </a:rPr>
              <a:t> </a:t>
            </a:r>
            <a:endParaRPr lang="nl-BE" dirty="0"/>
          </a:p>
        </p:txBody>
      </p:sp>
      <p:sp>
        <p:nvSpPr>
          <p:cNvPr id="4" name="Tijdelijke aanduiding voor dianummer 3"/>
          <p:cNvSpPr>
            <a:spLocks noGrp="1"/>
          </p:cNvSpPr>
          <p:nvPr>
            <p:ph type="sldNum" sz="quarter" idx="10"/>
          </p:nvPr>
        </p:nvSpPr>
        <p:spPr/>
        <p:txBody>
          <a:bodyPr/>
          <a:lstStyle/>
          <a:p>
            <a:fld id="{AA51453D-EE95-4DA5-B2C8-EF4D09CF98D1}" type="slidenum">
              <a:rPr lang="en-US" smtClean="0"/>
              <a:t>11</a:t>
            </a:fld>
            <a:endParaRPr lang="en-US"/>
          </a:p>
        </p:txBody>
      </p:sp>
    </p:spTree>
    <p:extLst>
      <p:ext uri="{BB962C8B-B14F-4D97-AF65-F5344CB8AC3E}">
        <p14:creationId xmlns:p14="http://schemas.microsoft.com/office/powerpoint/2010/main" val="3739366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A9FEB2-ADE7-42D7-A59E-3BBC6E2D5752}" type="slidenum">
              <a:rPr lang="en-US" smtClean="0"/>
              <a:t>12</a:t>
            </a:fld>
            <a:endParaRPr lang="en-US"/>
          </a:p>
        </p:txBody>
      </p:sp>
    </p:spTree>
    <p:extLst>
      <p:ext uri="{BB962C8B-B14F-4D97-AF65-F5344CB8AC3E}">
        <p14:creationId xmlns:p14="http://schemas.microsoft.com/office/powerpoint/2010/main" val="4074307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AA51453D-EE95-4DA5-B2C8-EF4D09CF98D1}" type="slidenum">
              <a:rPr lang="en-US" smtClean="0"/>
              <a:t>13</a:t>
            </a:fld>
            <a:endParaRPr lang="en-US"/>
          </a:p>
        </p:txBody>
      </p:sp>
    </p:spTree>
    <p:extLst>
      <p:ext uri="{BB962C8B-B14F-4D97-AF65-F5344CB8AC3E}">
        <p14:creationId xmlns:p14="http://schemas.microsoft.com/office/powerpoint/2010/main" val="2224619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AA51453D-EE95-4DA5-B2C8-EF4D09CF98D1}" type="slidenum">
              <a:rPr lang="en-US" smtClean="0"/>
              <a:t>14</a:t>
            </a:fld>
            <a:endParaRPr lang="en-US"/>
          </a:p>
        </p:txBody>
      </p:sp>
    </p:spTree>
    <p:extLst>
      <p:ext uri="{BB962C8B-B14F-4D97-AF65-F5344CB8AC3E}">
        <p14:creationId xmlns:p14="http://schemas.microsoft.com/office/powerpoint/2010/main" val="3377763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AA51453D-EE95-4DA5-B2C8-EF4D09CF98D1}" type="slidenum">
              <a:rPr lang="en-US" smtClean="0"/>
              <a:t>15</a:t>
            </a:fld>
            <a:endParaRPr lang="en-US"/>
          </a:p>
        </p:txBody>
      </p:sp>
    </p:spTree>
    <p:extLst>
      <p:ext uri="{BB962C8B-B14F-4D97-AF65-F5344CB8AC3E}">
        <p14:creationId xmlns:p14="http://schemas.microsoft.com/office/powerpoint/2010/main" val="4151795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AA51453D-EE95-4DA5-B2C8-EF4D09CF98D1}" type="slidenum">
              <a:rPr lang="en-US" smtClean="0"/>
              <a:t>16</a:t>
            </a:fld>
            <a:endParaRPr lang="en-US"/>
          </a:p>
        </p:txBody>
      </p:sp>
    </p:spTree>
    <p:extLst>
      <p:ext uri="{BB962C8B-B14F-4D97-AF65-F5344CB8AC3E}">
        <p14:creationId xmlns:p14="http://schemas.microsoft.com/office/powerpoint/2010/main" val="3005303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AA51453D-EE95-4DA5-B2C8-EF4D09CF98D1}" type="slidenum">
              <a:rPr lang="en-US" smtClean="0"/>
              <a:t>17</a:t>
            </a:fld>
            <a:endParaRPr lang="en-US"/>
          </a:p>
        </p:txBody>
      </p:sp>
    </p:spTree>
    <p:extLst>
      <p:ext uri="{BB962C8B-B14F-4D97-AF65-F5344CB8AC3E}">
        <p14:creationId xmlns:p14="http://schemas.microsoft.com/office/powerpoint/2010/main" val="819660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AA51453D-EE95-4DA5-B2C8-EF4D09CF98D1}" type="slidenum">
              <a:rPr lang="en-US" smtClean="0"/>
              <a:t>18</a:t>
            </a:fld>
            <a:endParaRPr lang="en-US"/>
          </a:p>
        </p:txBody>
      </p:sp>
    </p:spTree>
    <p:extLst>
      <p:ext uri="{BB962C8B-B14F-4D97-AF65-F5344CB8AC3E}">
        <p14:creationId xmlns:p14="http://schemas.microsoft.com/office/powerpoint/2010/main" val="1922723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42090F-590E-4749-B7F7-BFE42F20F1F0}" type="slidenum">
              <a:rPr lang="nl-BE" smtClean="0"/>
              <a:t>19</a:t>
            </a:fld>
            <a:endParaRPr lang="nl-BE"/>
          </a:p>
        </p:txBody>
      </p:sp>
    </p:spTree>
    <p:extLst>
      <p:ext uri="{BB962C8B-B14F-4D97-AF65-F5344CB8AC3E}">
        <p14:creationId xmlns:p14="http://schemas.microsoft.com/office/powerpoint/2010/main" val="1825247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1453D-EE95-4DA5-B2C8-EF4D09CF98D1}" type="slidenum">
              <a:rPr lang="en-US" smtClean="0"/>
              <a:t>2</a:t>
            </a:fld>
            <a:endParaRPr lang="en-US"/>
          </a:p>
        </p:txBody>
      </p:sp>
    </p:spTree>
    <p:extLst>
      <p:ext uri="{BB962C8B-B14F-4D97-AF65-F5344CB8AC3E}">
        <p14:creationId xmlns:p14="http://schemas.microsoft.com/office/powerpoint/2010/main" val="35885715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AA51453D-EE95-4DA5-B2C8-EF4D09CF98D1}" type="slidenum">
              <a:rPr lang="en-US" smtClean="0"/>
              <a:t>21</a:t>
            </a:fld>
            <a:endParaRPr lang="en-US"/>
          </a:p>
        </p:txBody>
      </p:sp>
    </p:spTree>
    <p:extLst>
      <p:ext uri="{BB962C8B-B14F-4D97-AF65-F5344CB8AC3E}">
        <p14:creationId xmlns:p14="http://schemas.microsoft.com/office/powerpoint/2010/main" val="1967620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AA51453D-EE95-4DA5-B2C8-EF4D09CF98D1}" type="slidenum">
              <a:rPr lang="en-US" smtClean="0"/>
              <a:t>22</a:t>
            </a:fld>
            <a:endParaRPr lang="en-US"/>
          </a:p>
        </p:txBody>
      </p:sp>
    </p:spTree>
    <p:extLst>
      <p:ext uri="{BB962C8B-B14F-4D97-AF65-F5344CB8AC3E}">
        <p14:creationId xmlns:p14="http://schemas.microsoft.com/office/powerpoint/2010/main" val="257906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A9FEB2-ADE7-42D7-A59E-3BBC6E2D5752}" type="slidenum">
              <a:rPr lang="en-US" smtClean="0"/>
              <a:t>23</a:t>
            </a:fld>
            <a:endParaRPr lang="en-US"/>
          </a:p>
        </p:txBody>
      </p:sp>
    </p:spTree>
    <p:extLst>
      <p:ext uri="{BB962C8B-B14F-4D97-AF65-F5344CB8AC3E}">
        <p14:creationId xmlns:p14="http://schemas.microsoft.com/office/powerpoint/2010/main" val="755566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42090F-590E-4749-B7F7-BFE42F20F1F0}" type="slidenum">
              <a:rPr lang="nl-BE" smtClean="0"/>
              <a:t>24</a:t>
            </a:fld>
            <a:endParaRPr lang="nl-BE"/>
          </a:p>
        </p:txBody>
      </p:sp>
    </p:spTree>
    <p:extLst>
      <p:ext uri="{BB962C8B-B14F-4D97-AF65-F5344CB8AC3E}">
        <p14:creationId xmlns:p14="http://schemas.microsoft.com/office/powerpoint/2010/main" val="1863451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 with linear regression</a:t>
            </a:r>
            <a:r>
              <a:rPr lang="en-US" baseline="0" dirty="0" smtClean="0"/>
              <a:t> fits! </a:t>
            </a:r>
            <a:endParaRPr lang="en-US" dirty="0"/>
          </a:p>
        </p:txBody>
      </p:sp>
      <p:sp>
        <p:nvSpPr>
          <p:cNvPr id="4" name="Slide Number Placeholder 3"/>
          <p:cNvSpPr>
            <a:spLocks noGrp="1"/>
          </p:cNvSpPr>
          <p:nvPr>
            <p:ph type="sldNum" sz="quarter" idx="10"/>
          </p:nvPr>
        </p:nvSpPr>
        <p:spPr/>
        <p:txBody>
          <a:bodyPr/>
          <a:lstStyle/>
          <a:p>
            <a:fld id="{DE42090F-590E-4749-B7F7-BFE42F20F1F0}" type="slidenum">
              <a:rPr lang="nl-BE" smtClean="0"/>
              <a:t>26</a:t>
            </a:fld>
            <a:endParaRPr lang="nl-BE"/>
          </a:p>
        </p:txBody>
      </p:sp>
    </p:spTree>
    <p:extLst>
      <p:ext uri="{BB962C8B-B14F-4D97-AF65-F5344CB8AC3E}">
        <p14:creationId xmlns:p14="http://schemas.microsoft.com/office/powerpoint/2010/main" val="3245188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800" u="sng" dirty="0" err="1" smtClean="0"/>
              <a:t>Instantaneous</a:t>
            </a:r>
            <a:r>
              <a:rPr lang="nl-NL" sz="1800" u="sng" dirty="0" smtClean="0"/>
              <a:t> </a:t>
            </a:r>
            <a:r>
              <a:rPr lang="nl-NL" sz="1800" u="sng" dirty="0" err="1" smtClean="0"/>
              <a:t>Bayesian</a:t>
            </a:r>
            <a:r>
              <a:rPr lang="nl-NL" sz="1800" u="sng" dirty="0" smtClean="0"/>
              <a:t> </a:t>
            </a:r>
            <a:r>
              <a:rPr lang="nl-NL" sz="1800" u="sng" dirty="0" err="1" smtClean="0"/>
              <a:t>Slope</a:t>
            </a:r>
            <a:endParaRPr lang="nl-NL" sz="1800" u="sng" dirty="0" smtClean="0"/>
          </a:p>
          <a:p>
            <a:r>
              <a:rPr lang="nl-NL" sz="1800" dirty="0" err="1" smtClean="0"/>
              <a:t>X</a:t>
            </a:r>
            <a:r>
              <a:rPr lang="nl-NL" sz="1800" baseline="-25000" dirty="0" err="1" smtClean="0"/>
              <a:t>est</a:t>
            </a:r>
            <a:r>
              <a:rPr lang="nl-NL" sz="1800" dirty="0" smtClean="0"/>
              <a:t>=(1 - </a:t>
            </a:r>
            <a:r>
              <a:rPr lang="nl-NL" sz="1800" i="1" dirty="0" smtClean="0"/>
              <a:t>s</a:t>
            </a:r>
            <a:r>
              <a:rPr lang="nl-NL" sz="1800" dirty="0" smtClean="0"/>
              <a:t> )</a:t>
            </a:r>
            <a:r>
              <a:rPr lang="nl-NL" sz="1800" dirty="0" smtClean="0">
                <a:sym typeface="Symbol" panose="05050102010706020507" pitchFamily="18" charset="2"/>
              </a:rPr>
              <a:t></a:t>
            </a:r>
            <a:r>
              <a:rPr lang="nl-NL" sz="1800" baseline="-25000" dirty="0" smtClean="0"/>
              <a:t>P</a:t>
            </a:r>
            <a:r>
              <a:rPr lang="nl-NL" sz="1800" dirty="0" smtClean="0"/>
              <a:t>+</a:t>
            </a:r>
            <a:r>
              <a:rPr lang="nl-NL" sz="1800" i="1" dirty="0" smtClean="0"/>
              <a:t> s</a:t>
            </a:r>
            <a:r>
              <a:rPr lang="nl-NL" sz="1800" dirty="0" smtClean="0"/>
              <a:t> </a:t>
            </a:r>
            <a:r>
              <a:rPr lang="nl-NL" sz="1800" dirty="0" smtClean="0">
                <a:sym typeface="Symbol" panose="05050102010706020507" pitchFamily="18" charset="2"/>
              </a:rPr>
              <a:t></a:t>
            </a:r>
            <a:r>
              <a:rPr lang="nl-NL" sz="1800" baseline="-25000" dirty="0" smtClean="0"/>
              <a:t>L		</a:t>
            </a:r>
            <a:r>
              <a:rPr lang="nl-NL" sz="1800" dirty="0" smtClean="0"/>
              <a:t>(2)</a:t>
            </a:r>
            <a:endParaRPr lang="nl-BE" sz="1800" dirty="0" smtClean="0"/>
          </a:p>
          <a:p>
            <a:r>
              <a:rPr lang="nl-NL" sz="1800" dirty="0" err="1" smtClean="0"/>
              <a:t>Which</a:t>
            </a:r>
            <a:r>
              <a:rPr lang="nl-NL" sz="1800" dirty="0" smtClean="0"/>
              <a:t> </a:t>
            </a:r>
            <a:r>
              <a:rPr lang="nl-NL" sz="1800" dirty="0" err="1" smtClean="0"/>
              <a:t>gives</a:t>
            </a:r>
            <a:r>
              <a:rPr lang="nl-NL" sz="1800" dirty="0" smtClean="0"/>
              <a:t> </a:t>
            </a:r>
            <a:r>
              <a:rPr lang="nl-NL" sz="1800" dirty="0" err="1" smtClean="0"/>
              <a:t>us</a:t>
            </a:r>
            <a:r>
              <a:rPr lang="nl-NL" sz="1800" dirty="0" smtClean="0"/>
              <a:t> </a:t>
            </a:r>
            <a:r>
              <a:rPr lang="nl-NL" sz="1800" dirty="0" err="1" smtClean="0"/>
              <a:t>the</a:t>
            </a:r>
            <a:r>
              <a:rPr lang="nl-NL" sz="1800" dirty="0" smtClean="0"/>
              <a:t> </a:t>
            </a:r>
            <a:r>
              <a:rPr lang="nl-NL" sz="1800" dirty="0" err="1" smtClean="0"/>
              <a:t>slope</a:t>
            </a:r>
            <a:r>
              <a:rPr lang="nl-NL" sz="1800" dirty="0" smtClean="0"/>
              <a:t> per trial :</a:t>
            </a:r>
            <a:endParaRPr lang="nl-BE" sz="1800" dirty="0" smtClean="0"/>
          </a:p>
          <a:p>
            <a:r>
              <a:rPr lang="nl-NL" sz="1800" i="1" dirty="0" smtClean="0"/>
              <a:t>s</a:t>
            </a:r>
            <a:r>
              <a:rPr lang="nl-NL" sz="1800" dirty="0" smtClean="0"/>
              <a:t> = (</a:t>
            </a:r>
            <a:r>
              <a:rPr lang="nl-NL" sz="1800" dirty="0" err="1" smtClean="0"/>
              <a:t>X</a:t>
            </a:r>
            <a:r>
              <a:rPr lang="nl-NL" sz="1800" baseline="-25000" dirty="0" err="1" smtClean="0"/>
              <a:t>est</a:t>
            </a:r>
            <a:r>
              <a:rPr lang="nl-NL" sz="1800" dirty="0" smtClean="0"/>
              <a:t> -</a:t>
            </a:r>
            <a:r>
              <a:rPr lang="nl-NL" sz="1800" dirty="0" smtClean="0">
                <a:sym typeface="Symbol" panose="05050102010706020507" pitchFamily="18" charset="2"/>
              </a:rPr>
              <a:t></a:t>
            </a:r>
            <a:r>
              <a:rPr lang="nl-NL" sz="1800" baseline="-25000" dirty="0" smtClean="0"/>
              <a:t>P</a:t>
            </a:r>
            <a:r>
              <a:rPr lang="nl-NL" sz="1800" dirty="0" smtClean="0"/>
              <a:t> )/(</a:t>
            </a:r>
            <a:r>
              <a:rPr lang="nl-NL" sz="1800" dirty="0" smtClean="0">
                <a:sym typeface="Symbol" panose="05050102010706020507" pitchFamily="18" charset="2"/>
              </a:rPr>
              <a:t></a:t>
            </a:r>
            <a:r>
              <a:rPr lang="nl-NL" sz="1800" baseline="-25000" dirty="0" smtClean="0"/>
              <a:t>L</a:t>
            </a:r>
            <a:r>
              <a:rPr lang="nl-NL" sz="1800" dirty="0" smtClean="0"/>
              <a:t> -</a:t>
            </a:r>
            <a:r>
              <a:rPr lang="nl-NL" sz="1800" dirty="0" smtClean="0">
                <a:sym typeface="Symbol" panose="05050102010706020507" pitchFamily="18" charset="2"/>
              </a:rPr>
              <a:t></a:t>
            </a:r>
            <a:r>
              <a:rPr lang="nl-NL" sz="1800" baseline="-25000" dirty="0" smtClean="0"/>
              <a:t>P</a:t>
            </a:r>
            <a:r>
              <a:rPr lang="nl-NL" sz="1800" dirty="0" smtClean="0"/>
              <a:t> ) </a:t>
            </a:r>
            <a:r>
              <a:rPr lang="nl-NL" sz="1800" baseline="-25000" dirty="0" smtClean="0"/>
              <a:t>	</a:t>
            </a:r>
            <a:r>
              <a:rPr lang="nl-NL" sz="1800" dirty="0" smtClean="0"/>
              <a:t>	(3)</a:t>
            </a:r>
          </a:p>
          <a:p>
            <a:endParaRPr lang="nl-NL" sz="1800" dirty="0" smtClean="0"/>
          </a:p>
          <a:p>
            <a:r>
              <a:rPr lang="en-US" sz="1800" dirty="0" smtClean="0"/>
              <a:t>Significant main effect of variability </a:t>
            </a:r>
          </a:p>
          <a:p>
            <a:r>
              <a:rPr lang="en-US" sz="1800" dirty="0" smtClean="0"/>
              <a:t>Significant group x variability  interaction effect </a:t>
            </a:r>
          </a:p>
          <a:p>
            <a:endParaRPr lang="nl-BE" dirty="0" smtClean="0"/>
          </a:p>
          <a:p>
            <a:endParaRPr lang="nl-BE" dirty="0" smtClean="0"/>
          </a:p>
          <a:p>
            <a:endParaRPr lang="en-US" dirty="0"/>
          </a:p>
        </p:txBody>
      </p:sp>
      <p:sp>
        <p:nvSpPr>
          <p:cNvPr id="4" name="Slide Number Placeholder 3"/>
          <p:cNvSpPr>
            <a:spLocks noGrp="1"/>
          </p:cNvSpPr>
          <p:nvPr>
            <p:ph type="sldNum" sz="quarter" idx="10"/>
          </p:nvPr>
        </p:nvSpPr>
        <p:spPr/>
        <p:txBody>
          <a:bodyPr/>
          <a:lstStyle/>
          <a:p>
            <a:fld id="{DE42090F-590E-4749-B7F7-BFE42F20F1F0}" type="slidenum">
              <a:rPr lang="nl-BE" smtClean="0"/>
              <a:t>32</a:t>
            </a:fld>
            <a:endParaRPr lang="nl-BE"/>
          </a:p>
        </p:txBody>
      </p:sp>
    </p:spTree>
    <p:extLst>
      <p:ext uri="{BB962C8B-B14F-4D97-AF65-F5344CB8AC3E}">
        <p14:creationId xmlns:p14="http://schemas.microsoft.com/office/powerpoint/2010/main" val="3084299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Verdelingen</a:t>
            </a:r>
            <a:r>
              <a:rPr lang="en-US" dirty="0" smtClean="0"/>
              <a:t> </a:t>
            </a:r>
            <a:r>
              <a:rPr lang="en-US" dirty="0" err="1" smtClean="0"/>
              <a:t>zoals</a:t>
            </a:r>
            <a:r>
              <a:rPr lang="en-US" dirty="0" smtClean="0"/>
              <a:t> in </a:t>
            </a:r>
            <a:r>
              <a:rPr lang="en-US" dirty="0" err="1" smtClean="0"/>
              <a:t>Laquitaine</a:t>
            </a:r>
            <a:r>
              <a:rPr lang="en-US" baseline="0" dirty="0" smtClean="0"/>
              <a:t> paper</a:t>
            </a:r>
            <a:endParaRPr lang="en-US" dirty="0"/>
          </a:p>
        </p:txBody>
      </p:sp>
      <p:sp>
        <p:nvSpPr>
          <p:cNvPr id="4" name="Slide Number Placeholder 3"/>
          <p:cNvSpPr>
            <a:spLocks noGrp="1"/>
          </p:cNvSpPr>
          <p:nvPr>
            <p:ph type="sldNum" sz="quarter" idx="10"/>
          </p:nvPr>
        </p:nvSpPr>
        <p:spPr/>
        <p:txBody>
          <a:bodyPr/>
          <a:lstStyle/>
          <a:p>
            <a:fld id="{DE42090F-590E-4749-B7F7-BFE42F20F1F0}" type="slidenum">
              <a:rPr lang="nl-BE" smtClean="0"/>
              <a:t>37</a:t>
            </a:fld>
            <a:endParaRPr lang="nl-BE"/>
          </a:p>
        </p:txBody>
      </p:sp>
    </p:spTree>
    <p:extLst>
      <p:ext uri="{BB962C8B-B14F-4D97-AF65-F5344CB8AC3E}">
        <p14:creationId xmlns:p14="http://schemas.microsoft.com/office/powerpoint/2010/main" val="956288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Instantaneaous</a:t>
            </a:r>
            <a:r>
              <a:rPr lang="en-US" dirty="0" smtClean="0"/>
              <a:t> slopes per block van 50 trials, </a:t>
            </a:r>
            <a:r>
              <a:rPr lang="en-US" dirty="0" err="1" smtClean="0"/>
              <a:t>dus</a:t>
            </a:r>
            <a:r>
              <a:rPr lang="en-US" dirty="0" smtClean="0"/>
              <a:t> per 25 trials van </a:t>
            </a:r>
            <a:r>
              <a:rPr lang="en-US" dirty="0" err="1" smtClean="0"/>
              <a:t>elke</a:t>
            </a:r>
            <a:r>
              <a:rPr lang="en-US" dirty="0" smtClean="0"/>
              <a:t> </a:t>
            </a:r>
            <a:r>
              <a:rPr lang="en-US" dirty="0" err="1" smtClean="0"/>
              <a:t>conditie</a:t>
            </a:r>
            <a:r>
              <a:rPr lang="en-US" dirty="0" smtClean="0"/>
              <a:t>. </a:t>
            </a:r>
            <a:endParaRPr lang="en-US" dirty="0"/>
          </a:p>
        </p:txBody>
      </p:sp>
      <p:sp>
        <p:nvSpPr>
          <p:cNvPr id="4" name="Slide Number Placeholder 3"/>
          <p:cNvSpPr>
            <a:spLocks noGrp="1"/>
          </p:cNvSpPr>
          <p:nvPr>
            <p:ph type="sldNum" sz="quarter" idx="10"/>
          </p:nvPr>
        </p:nvSpPr>
        <p:spPr/>
        <p:txBody>
          <a:bodyPr/>
          <a:lstStyle/>
          <a:p>
            <a:fld id="{DE42090F-590E-4749-B7F7-BFE42F20F1F0}" type="slidenum">
              <a:rPr lang="nl-BE" smtClean="0"/>
              <a:t>38</a:t>
            </a:fld>
            <a:endParaRPr lang="nl-BE"/>
          </a:p>
        </p:txBody>
      </p:sp>
    </p:spTree>
    <p:extLst>
      <p:ext uri="{BB962C8B-B14F-4D97-AF65-F5344CB8AC3E}">
        <p14:creationId xmlns:p14="http://schemas.microsoft.com/office/powerpoint/2010/main" val="3430611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AA51453D-EE95-4DA5-B2C8-EF4D09CF98D1}" type="slidenum">
              <a:rPr lang="en-US" smtClean="0"/>
              <a:t>3</a:t>
            </a:fld>
            <a:endParaRPr lang="en-US"/>
          </a:p>
        </p:txBody>
      </p:sp>
    </p:spTree>
    <p:extLst>
      <p:ext uri="{BB962C8B-B14F-4D97-AF65-F5344CB8AC3E}">
        <p14:creationId xmlns:p14="http://schemas.microsoft.com/office/powerpoint/2010/main" val="2386950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AA51453D-EE95-4DA5-B2C8-EF4D09CF98D1}" type="slidenum">
              <a:rPr lang="en-US" smtClean="0"/>
              <a:t>4</a:t>
            </a:fld>
            <a:endParaRPr lang="en-US"/>
          </a:p>
        </p:txBody>
      </p:sp>
    </p:spTree>
    <p:extLst>
      <p:ext uri="{BB962C8B-B14F-4D97-AF65-F5344CB8AC3E}">
        <p14:creationId xmlns:p14="http://schemas.microsoft.com/office/powerpoint/2010/main" val="3733810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err="1"/>
              <a:t>So</a:t>
            </a:r>
            <a:r>
              <a:rPr lang="nl-NL" dirty="0"/>
              <a:t> </a:t>
            </a:r>
            <a:r>
              <a:rPr lang="nl-NL" dirty="0" err="1"/>
              <a:t>here</a:t>
            </a:r>
            <a:r>
              <a:rPr lang="nl-NL" dirty="0"/>
              <a:t> </a:t>
            </a:r>
            <a:r>
              <a:rPr lang="nl-NL" dirty="0" err="1"/>
              <a:t>you</a:t>
            </a:r>
            <a:r>
              <a:rPr lang="nl-NL" dirty="0"/>
              <a:t> </a:t>
            </a:r>
            <a:r>
              <a:rPr lang="nl-NL" dirty="0" err="1"/>
              <a:t>can</a:t>
            </a:r>
            <a:r>
              <a:rPr lang="nl-NL" dirty="0"/>
              <a:t> </a:t>
            </a:r>
            <a:r>
              <a:rPr lang="nl-NL" dirty="0" err="1"/>
              <a:t>see</a:t>
            </a:r>
            <a:r>
              <a:rPr lang="nl-NL" dirty="0"/>
              <a:t> </a:t>
            </a:r>
            <a:r>
              <a:rPr lang="nl-NL" dirty="0" err="1"/>
              <a:t>an</a:t>
            </a:r>
            <a:r>
              <a:rPr lang="nl-NL" dirty="0"/>
              <a:t> </a:t>
            </a:r>
            <a:r>
              <a:rPr lang="nl-NL" dirty="0" err="1"/>
              <a:t>example</a:t>
            </a:r>
            <a:r>
              <a:rPr lang="nl-NL" dirty="0"/>
              <a:t> </a:t>
            </a:r>
            <a:r>
              <a:rPr lang="nl-NL" dirty="0" err="1"/>
              <a:t>with</a:t>
            </a:r>
            <a:r>
              <a:rPr lang="nl-NL" dirty="0"/>
              <a:t> a </a:t>
            </a:r>
            <a:r>
              <a:rPr lang="nl-NL" dirty="0" err="1"/>
              <a:t>highly</a:t>
            </a:r>
            <a:r>
              <a:rPr lang="nl-NL" dirty="0"/>
              <a:t> </a:t>
            </a:r>
            <a:r>
              <a:rPr lang="nl-NL" dirty="0" err="1"/>
              <a:t>precise</a:t>
            </a:r>
            <a:r>
              <a:rPr lang="nl-NL" dirty="0"/>
              <a:t> prior </a:t>
            </a:r>
            <a:r>
              <a:rPr lang="nl-NL" dirty="0" err="1"/>
              <a:t>and</a:t>
            </a:r>
            <a:r>
              <a:rPr lang="nl-NL" dirty="0"/>
              <a:t> a </a:t>
            </a:r>
            <a:r>
              <a:rPr lang="nl-NL" dirty="0" err="1"/>
              <a:t>less</a:t>
            </a:r>
            <a:r>
              <a:rPr lang="nl-NL" dirty="0"/>
              <a:t> </a:t>
            </a:r>
            <a:r>
              <a:rPr lang="nl-NL" dirty="0" err="1"/>
              <a:t>precise</a:t>
            </a:r>
            <a:r>
              <a:rPr lang="nl-NL" dirty="0"/>
              <a:t> </a:t>
            </a:r>
            <a:r>
              <a:rPr lang="nl-NL" dirty="0" err="1"/>
              <a:t>likelihood</a:t>
            </a:r>
            <a:r>
              <a:rPr lang="nl-NL" dirty="0"/>
              <a:t>. </a:t>
            </a:r>
            <a:r>
              <a:rPr lang="nl-NL" dirty="0" err="1"/>
              <a:t>So</a:t>
            </a:r>
            <a:r>
              <a:rPr lang="nl-NL" dirty="0"/>
              <a:t> </a:t>
            </a:r>
            <a:r>
              <a:rPr lang="nl-NL" dirty="0" err="1"/>
              <a:t>the</a:t>
            </a:r>
            <a:r>
              <a:rPr lang="nl-NL" dirty="0"/>
              <a:t> </a:t>
            </a:r>
            <a:r>
              <a:rPr lang="nl-NL" dirty="0" err="1"/>
              <a:t>precision</a:t>
            </a:r>
            <a:r>
              <a:rPr lang="nl-NL" dirty="0"/>
              <a:t> of </a:t>
            </a:r>
            <a:r>
              <a:rPr lang="nl-NL" dirty="0" err="1"/>
              <a:t>the</a:t>
            </a:r>
            <a:r>
              <a:rPr lang="nl-NL" dirty="0"/>
              <a:t> </a:t>
            </a:r>
            <a:r>
              <a:rPr lang="nl-NL" dirty="0" err="1"/>
              <a:t>prediction</a:t>
            </a:r>
            <a:r>
              <a:rPr lang="nl-NL" dirty="0"/>
              <a:t> error is low </a:t>
            </a:r>
            <a:r>
              <a:rPr lang="nl-NL" dirty="0" err="1"/>
              <a:t>and</a:t>
            </a:r>
            <a:r>
              <a:rPr lang="nl-NL" dirty="0"/>
              <a:t> </a:t>
            </a:r>
            <a:r>
              <a:rPr lang="nl-NL" dirty="0" err="1"/>
              <a:t>the</a:t>
            </a:r>
            <a:r>
              <a:rPr lang="nl-NL" dirty="0"/>
              <a:t> posterior is </a:t>
            </a:r>
            <a:r>
              <a:rPr lang="nl-NL" dirty="0" err="1"/>
              <a:t>pulled</a:t>
            </a:r>
            <a:r>
              <a:rPr lang="nl-NL" dirty="0"/>
              <a:t> </a:t>
            </a:r>
            <a:r>
              <a:rPr lang="nl-NL" dirty="0" err="1"/>
              <a:t>towards</a:t>
            </a:r>
            <a:r>
              <a:rPr lang="nl-NL" dirty="0"/>
              <a:t> </a:t>
            </a:r>
            <a:r>
              <a:rPr lang="nl-NL" dirty="0" err="1"/>
              <a:t>the</a:t>
            </a:r>
            <a:r>
              <a:rPr lang="nl-NL" dirty="0"/>
              <a:t> prior belief </a:t>
            </a:r>
            <a:r>
              <a:rPr lang="nl-NL" dirty="0" err="1"/>
              <a:t>and</a:t>
            </a:r>
            <a:r>
              <a:rPr lang="nl-NL" dirty="0"/>
              <a:t> </a:t>
            </a:r>
            <a:r>
              <a:rPr lang="nl-NL" dirty="0" err="1"/>
              <a:t>less</a:t>
            </a:r>
            <a:r>
              <a:rPr lang="nl-NL" dirty="0"/>
              <a:t> </a:t>
            </a:r>
            <a:r>
              <a:rPr lang="nl-NL" dirty="0" err="1"/>
              <a:t>influenced</a:t>
            </a:r>
            <a:r>
              <a:rPr lang="nl-NL" dirty="0"/>
              <a:t> </a:t>
            </a:r>
            <a:r>
              <a:rPr lang="nl-NL" dirty="0" err="1"/>
              <a:t>by</a:t>
            </a:r>
            <a:r>
              <a:rPr lang="nl-NL" dirty="0"/>
              <a:t> </a:t>
            </a:r>
            <a:r>
              <a:rPr lang="nl-NL" dirty="0" err="1"/>
              <a:t>the</a:t>
            </a:r>
            <a:r>
              <a:rPr lang="nl-NL" dirty="0"/>
              <a:t> new </a:t>
            </a:r>
            <a:r>
              <a:rPr lang="nl-NL" dirty="0" err="1"/>
              <a:t>sensory</a:t>
            </a:r>
            <a:r>
              <a:rPr lang="nl-NL" dirty="0"/>
              <a:t> data. </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err="1"/>
              <a:t>Here</a:t>
            </a:r>
            <a:r>
              <a:rPr lang="nl-NL" dirty="0"/>
              <a:t> </a:t>
            </a:r>
            <a:r>
              <a:rPr lang="nl-NL" dirty="0" err="1"/>
              <a:t>you</a:t>
            </a:r>
            <a:r>
              <a:rPr lang="nl-NL" dirty="0"/>
              <a:t> </a:t>
            </a:r>
            <a:r>
              <a:rPr lang="nl-NL" dirty="0" err="1"/>
              <a:t>see</a:t>
            </a:r>
            <a:r>
              <a:rPr lang="nl-NL" dirty="0"/>
              <a:t> </a:t>
            </a:r>
            <a:r>
              <a:rPr lang="nl-NL" dirty="0" err="1"/>
              <a:t>the</a:t>
            </a:r>
            <a:r>
              <a:rPr lang="nl-NL" dirty="0"/>
              <a:t> </a:t>
            </a:r>
            <a:r>
              <a:rPr lang="nl-NL" dirty="0" err="1"/>
              <a:t>oposite</a:t>
            </a:r>
            <a:r>
              <a:rPr lang="nl-NL" dirty="0"/>
              <a:t>, a low </a:t>
            </a:r>
            <a:r>
              <a:rPr lang="nl-NL" dirty="0" err="1"/>
              <a:t>precise</a:t>
            </a:r>
            <a:r>
              <a:rPr lang="nl-NL" dirty="0"/>
              <a:t> prior or low </a:t>
            </a:r>
            <a:r>
              <a:rPr lang="nl-NL" dirty="0" err="1"/>
              <a:t>confidence</a:t>
            </a:r>
            <a:r>
              <a:rPr lang="nl-NL" dirty="0"/>
              <a:t> in </a:t>
            </a:r>
            <a:r>
              <a:rPr lang="nl-NL" dirty="0" err="1"/>
              <a:t>our</a:t>
            </a:r>
            <a:r>
              <a:rPr lang="nl-NL" dirty="0"/>
              <a:t> prior belief or </a:t>
            </a:r>
            <a:r>
              <a:rPr lang="nl-NL" dirty="0" err="1"/>
              <a:t>prediction</a:t>
            </a:r>
            <a:r>
              <a:rPr lang="nl-NL" dirty="0"/>
              <a:t>. High </a:t>
            </a:r>
            <a:r>
              <a:rPr lang="nl-NL" dirty="0" err="1"/>
              <a:t>precision</a:t>
            </a:r>
            <a:r>
              <a:rPr lang="nl-NL" dirty="0"/>
              <a:t> of PE, </a:t>
            </a:r>
            <a:r>
              <a:rPr lang="nl-NL" dirty="0" err="1"/>
              <a:t>thus</a:t>
            </a:r>
            <a:r>
              <a:rPr lang="nl-NL" dirty="0"/>
              <a:t> </a:t>
            </a:r>
            <a:r>
              <a:rPr lang="nl-NL" dirty="0" err="1"/>
              <a:t>the</a:t>
            </a:r>
            <a:r>
              <a:rPr lang="nl-NL" dirty="0"/>
              <a:t> </a:t>
            </a:r>
            <a:r>
              <a:rPr lang="nl-NL" dirty="0" err="1"/>
              <a:t>updated</a:t>
            </a:r>
            <a:r>
              <a:rPr lang="nl-NL" dirty="0"/>
              <a:t> belief or posterior </a:t>
            </a:r>
            <a:r>
              <a:rPr lang="nl-NL" dirty="0" err="1"/>
              <a:t>distribution</a:t>
            </a:r>
            <a:r>
              <a:rPr lang="nl-NL" dirty="0"/>
              <a:t> is </a:t>
            </a:r>
            <a:r>
              <a:rPr lang="nl-NL" dirty="0" err="1"/>
              <a:t>pulled</a:t>
            </a:r>
            <a:r>
              <a:rPr lang="nl-NL" dirty="0"/>
              <a:t> </a:t>
            </a:r>
            <a:r>
              <a:rPr lang="nl-NL" dirty="0" err="1"/>
              <a:t>towards</a:t>
            </a:r>
            <a:r>
              <a:rPr lang="nl-NL" dirty="0"/>
              <a:t> </a:t>
            </a:r>
            <a:r>
              <a:rPr lang="nl-NL" dirty="0" err="1"/>
              <a:t>the</a:t>
            </a:r>
            <a:r>
              <a:rPr lang="nl-NL" dirty="0"/>
              <a:t> new </a:t>
            </a:r>
            <a:r>
              <a:rPr lang="nl-NL" dirty="0" err="1"/>
              <a:t>sensory</a:t>
            </a:r>
            <a:r>
              <a:rPr lang="nl-NL" dirty="0"/>
              <a:t> information. </a:t>
            </a:r>
          </a:p>
        </p:txBody>
      </p:sp>
      <p:sp>
        <p:nvSpPr>
          <p:cNvPr id="4" name="Tijdelijke aanduiding voor dianummer 3"/>
          <p:cNvSpPr>
            <a:spLocks noGrp="1"/>
          </p:cNvSpPr>
          <p:nvPr>
            <p:ph type="sldNum" sz="quarter" idx="10"/>
          </p:nvPr>
        </p:nvSpPr>
        <p:spPr/>
        <p:txBody>
          <a:bodyPr/>
          <a:lstStyle/>
          <a:p>
            <a:fld id="{AA51453D-EE95-4DA5-B2C8-EF4D09CF98D1}" type="slidenum">
              <a:rPr lang="en-US" smtClean="0"/>
              <a:t>5</a:t>
            </a:fld>
            <a:endParaRPr lang="en-US"/>
          </a:p>
        </p:txBody>
      </p:sp>
    </p:spTree>
    <p:extLst>
      <p:ext uri="{BB962C8B-B14F-4D97-AF65-F5344CB8AC3E}">
        <p14:creationId xmlns:p14="http://schemas.microsoft.com/office/powerpoint/2010/main" val="1665977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a:t>
            </a:r>
            <a:r>
              <a:rPr lang="en-US" sz="1200" kern="1200" baseline="0" dirty="0">
                <a:solidFill>
                  <a:schemeClr val="tx1"/>
                </a:solidFill>
                <a:effectLst/>
                <a:latin typeface="+mn-lt"/>
                <a:ea typeface="+mn-ea"/>
                <a:cs typeface="+mn-cs"/>
              </a:rPr>
              <a:t> predictive coding, t</a:t>
            </a:r>
            <a:r>
              <a:rPr lang="en-US" sz="1200" kern="1200" dirty="0">
                <a:solidFill>
                  <a:schemeClr val="tx1"/>
                </a:solidFill>
                <a:effectLst/>
                <a:latin typeface="+mn-lt"/>
                <a:ea typeface="+mn-ea"/>
                <a:cs typeface="+mn-cs"/>
              </a:rPr>
              <a:t>hese principles of belief updating are implemented at each level of the cortical </a:t>
            </a:r>
            <a:r>
              <a:rPr lang="en-US" sz="1200" kern="1200" dirty="0" err="1">
                <a:solidFill>
                  <a:schemeClr val="tx1"/>
                </a:solidFill>
                <a:effectLst/>
                <a:latin typeface="+mn-lt"/>
                <a:ea typeface="+mn-ea"/>
                <a:cs typeface="+mn-cs"/>
              </a:rPr>
              <a:t>hierarchy</a:t>
            </a:r>
            <a:r>
              <a:rPr lang="en-US" sz="1200" kern="1200" baseline="0" dirty="0" err="1">
                <a:solidFill>
                  <a:schemeClr val="tx1"/>
                </a:solidFill>
                <a:effectLst/>
                <a:latin typeface="+mn-lt"/>
                <a:ea typeface="+mn-ea"/>
                <a:cs typeface="+mn-cs"/>
              </a:rPr>
              <a:t>At</a:t>
            </a:r>
            <a:r>
              <a:rPr lang="en-US" sz="1200" kern="1200" baseline="0" dirty="0">
                <a:solidFill>
                  <a:schemeClr val="tx1"/>
                </a:solidFill>
                <a:effectLst/>
                <a:latin typeface="+mn-lt"/>
                <a:ea typeface="+mn-ea"/>
                <a:cs typeface="+mn-cs"/>
              </a:rPr>
              <a:t> each level,</a:t>
            </a:r>
            <a:r>
              <a:rPr lang="en-US" sz="1200" kern="1200" dirty="0">
                <a:solidFill>
                  <a:schemeClr val="tx1"/>
                </a:solidFill>
                <a:effectLst/>
                <a:latin typeface="+mn-lt"/>
                <a:ea typeface="+mn-ea"/>
                <a:cs typeface="+mn-cs"/>
              </a:rPr>
              <a:t> predictions based on the current beliefs (i.e., priors) are compared with the bottom-up</a:t>
            </a:r>
            <a:r>
              <a:rPr lang="en-US" sz="1200" kern="1200" baseline="0" dirty="0">
                <a:solidFill>
                  <a:schemeClr val="tx1"/>
                </a:solidFill>
                <a:effectLst/>
                <a:latin typeface="+mn-lt"/>
                <a:ea typeface="+mn-ea"/>
                <a:cs typeface="+mn-cs"/>
              </a:rPr>
              <a:t> incoming signals </a:t>
            </a:r>
            <a:r>
              <a:rPr lang="en-US" sz="1200" kern="1200" dirty="0">
                <a:solidFill>
                  <a:schemeClr val="tx1"/>
                </a:solidFill>
                <a:effectLst/>
                <a:latin typeface="+mn-lt"/>
                <a:ea typeface="+mn-ea"/>
                <a:cs typeface="+mn-cs"/>
              </a:rPr>
              <a:t>(i.e., likelihood). Prediction errors (PEs) are computed as the difference between the top-down predictions and the bottom-up incoming signals and are fed-forward to update current representations and to shape future learning. The higher in the hierarchy, the more abstract the representations are, spanning over more time or space.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Just as in Bayesian inference, the prediction</a:t>
            </a:r>
            <a:r>
              <a:rPr lang="en-US" sz="1200" kern="1200" baseline="0" dirty="0">
                <a:solidFill>
                  <a:schemeClr val="tx1"/>
                </a:solidFill>
                <a:effectLst/>
                <a:latin typeface="+mn-lt"/>
                <a:ea typeface="+mn-ea"/>
                <a:cs typeface="+mn-cs"/>
              </a:rPr>
              <a:t> errors are weighted by the relative precision of the prediction at the level below and the precision of the current prediction.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nl-NL" baseline="0" dirty="0">
                <a:sym typeface="Wingdings"/>
              </a:rPr>
              <a:t/>
            </a:r>
            <a:br>
              <a:rPr lang="nl-NL" baseline="0" dirty="0">
                <a:sym typeface="Wingding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p>
        </p:txBody>
      </p:sp>
      <p:sp>
        <p:nvSpPr>
          <p:cNvPr id="4" name="Tijdelijke aanduiding voor dianummer 3"/>
          <p:cNvSpPr>
            <a:spLocks noGrp="1"/>
          </p:cNvSpPr>
          <p:nvPr>
            <p:ph type="sldNum" sz="quarter" idx="10"/>
          </p:nvPr>
        </p:nvSpPr>
        <p:spPr/>
        <p:txBody>
          <a:bodyPr/>
          <a:lstStyle/>
          <a:p>
            <a:fld id="{AA51453D-EE95-4DA5-B2C8-EF4D09CF98D1}" type="slidenum">
              <a:rPr lang="en-US" smtClean="0"/>
              <a:t>6</a:t>
            </a:fld>
            <a:endParaRPr lang="en-US"/>
          </a:p>
        </p:txBody>
      </p:sp>
    </p:spTree>
    <p:extLst>
      <p:ext uri="{BB962C8B-B14F-4D97-AF65-F5344CB8AC3E}">
        <p14:creationId xmlns:p14="http://schemas.microsoft.com/office/powerpoint/2010/main" val="1051633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kern="1200" dirty="0">
                <a:solidFill>
                  <a:schemeClr val="tx1"/>
                </a:solidFill>
                <a:effectLst/>
                <a:latin typeface="+mn-lt"/>
                <a:ea typeface="+mn-ea"/>
                <a:cs typeface="+mn-cs"/>
              </a:rPr>
              <a:t>Not all PEs are created equal: they can</a:t>
            </a:r>
            <a:r>
              <a:rPr lang="en-US" sz="1200" kern="1200" baseline="0" dirty="0">
                <a:solidFill>
                  <a:schemeClr val="tx1"/>
                </a:solidFill>
                <a:effectLst/>
                <a:latin typeface="+mn-lt"/>
                <a:ea typeface="+mn-ea"/>
                <a:cs typeface="+mn-cs"/>
              </a:rPr>
              <a:t> be due to </a:t>
            </a:r>
            <a:r>
              <a:rPr lang="en-US" sz="1200" kern="1200" dirty="0">
                <a:solidFill>
                  <a:schemeClr val="tx1"/>
                </a:solidFill>
                <a:effectLst/>
                <a:latin typeface="+mn-lt"/>
                <a:ea typeface="+mn-ea"/>
                <a:cs typeface="+mn-cs"/>
              </a:rPr>
              <a:t>different sources of uncertainty.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 important and challenging task for the brain is to infer and to monitor these different forms of uncertainty by flexibly adjusting the precision attributed to PEs at different levels of its hierarchy, in order to optimally predict the environment and to minimize PEs. </a:t>
            </a:r>
            <a:endParaRPr lang="nl-BE" sz="1200" kern="1200" dirty="0">
              <a:solidFill>
                <a:schemeClr val="tx1"/>
              </a:solidFill>
              <a:effectLst/>
              <a:latin typeface="+mn-lt"/>
              <a:ea typeface="+mn-ea"/>
              <a:cs typeface="+mn-cs"/>
            </a:endParaRPr>
          </a:p>
          <a:p>
            <a:endParaRPr lang="nl-NL" dirty="0"/>
          </a:p>
        </p:txBody>
      </p:sp>
      <p:sp>
        <p:nvSpPr>
          <p:cNvPr id="4" name="Tijdelijke aanduiding voor dianummer 3"/>
          <p:cNvSpPr>
            <a:spLocks noGrp="1"/>
          </p:cNvSpPr>
          <p:nvPr>
            <p:ph type="sldNum" sz="quarter" idx="10"/>
          </p:nvPr>
        </p:nvSpPr>
        <p:spPr/>
        <p:txBody>
          <a:bodyPr/>
          <a:lstStyle/>
          <a:p>
            <a:fld id="{AA51453D-EE95-4DA5-B2C8-EF4D09CF98D1}" type="slidenum">
              <a:rPr lang="en-US" smtClean="0"/>
              <a:t>7</a:t>
            </a:fld>
            <a:endParaRPr lang="en-US"/>
          </a:p>
        </p:txBody>
      </p:sp>
    </p:spTree>
    <p:extLst>
      <p:ext uri="{BB962C8B-B14F-4D97-AF65-F5344CB8AC3E}">
        <p14:creationId xmlns:p14="http://schemas.microsoft.com/office/powerpoint/2010/main" val="3978951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Against the background of this general framework, it was first hypothesised that individuals with ASD have </a:t>
            </a:r>
            <a:r>
              <a:rPr lang="en-GB" sz="1200" kern="1200" dirty="0" err="1">
                <a:solidFill>
                  <a:schemeClr val="tx1"/>
                </a:solidFill>
                <a:effectLst/>
                <a:latin typeface="+mn-lt"/>
                <a:ea typeface="+mn-ea"/>
                <a:cs typeface="+mn-cs"/>
              </a:rPr>
              <a:t>inprecise</a:t>
            </a:r>
            <a:r>
              <a:rPr lang="en-GB" sz="1200" kern="1200" dirty="0">
                <a:solidFill>
                  <a:schemeClr val="tx1"/>
                </a:solidFill>
                <a:effectLst/>
                <a:latin typeface="+mn-lt"/>
                <a:ea typeface="+mn-ea"/>
                <a:cs typeface="+mn-cs"/>
              </a:rPr>
              <a:t> or flat priors by </a:t>
            </a:r>
            <a:r>
              <a:rPr lang="en-GB" sz="1200" kern="1200" dirty="0" err="1">
                <a:solidFill>
                  <a:schemeClr val="tx1"/>
                </a:solidFill>
                <a:effectLst/>
                <a:latin typeface="+mn-lt"/>
                <a:ea typeface="+mn-ea"/>
                <a:cs typeface="+mn-cs"/>
              </a:rPr>
              <a:t>Pellicano</a:t>
            </a:r>
            <a:r>
              <a:rPr lang="en-GB" sz="1200" kern="1200" dirty="0">
                <a:solidFill>
                  <a:schemeClr val="tx1"/>
                </a:solidFill>
                <a:effectLst/>
                <a:latin typeface="+mn-lt"/>
                <a:ea typeface="+mn-ea"/>
                <a:cs typeface="+mn-cs"/>
              </a:rPr>
              <a:t> and burr.  which would result in </a:t>
            </a:r>
            <a:r>
              <a:rPr lang="en-GB" sz="1200" kern="1200" dirty="0" err="1">
                <a:solidFill>
                  <a:schemeClr val="tx1"/>
                </a:solidFill>
                <a:effectLst/>
                <a:latin typeface="+mn-lt"/>
                <a:ea typeface="+mn-ea"/>
                <a:cs typeface="+mn-cs"/>
              </a:rPr>
              <a:t>percepts</a:t>
            </a:r>
            <a:r>
              <a:rPr lang="en-GB" sz="1200" kern="1200" dirty="0">
                <a:solidFill>
                  <a:schemeClr val="tx1"/>
                </a:solidFill>
                <a:effectLst/>
                <a:latin typeface="+mn-lt"/>
                <a:ea typeface="+mn-ea"/>
                <a:cs typeface="+mn-cs"/>
              </a:rPr>
              <a:t> mainly driven by the incoming sensory information. As a reaction Brock proposed that a high precision of the likelihood could also be the cause of  </a:t>
            </a:r>
            <a:r>
              <a:rPr lang="en-GB" sz="1200" kern="1200" dirty="0" err="1">
                <a:solidFill>
                  <a:schemeClr val="tx1"/>
                </a:solidFill>
                <a:effectLst/>
                <a:latin typeface="+mn-lt"/>
                <a:ea typeface="+mn-ea"/>
                <a:cs typeface="+mn-cs"/>
              </a:rPr>
              <a:t>percepts</a:t>
            </a:r>
            <a:r>
              <a:rPr lang="en-GB" sz="1200" kern="1200" dirty="0">
                <a:solidFill>
                  <a:schemeClr val="tx1"/>
                </a:solidFill>
                <a:effectLst/>
                <a:latin typeface="+mn-lt"/>
                <a:ea typeface="+mn-ea"/>
                <a:cs typeface="+mn-cs"/>
              </a:rPr>
              <a:t>  mainly driven by the incoming sensory information. of individuals with </a:t>
            </a:r>
            <a:r>
              <a:rPr lang="en-GB" sz="1200" b="1" kern="1200" dirty="0">
                <a:solidFill>
                  <a:schemeClr val="tx1"/>
                </a:solidFill>
                <a:effectLst/>
                <a:latin typeface="+mn-lt"/>
                <a:ea typeface="+mn-ea"/>
                <a:cs typeface="+mn-cs"/>
              </a:rPr>
              <a:t>ASD</a:t>
            </a:r>
            <a:r>
              <a:rPr lang="en-GB" sz="1200" kern="1200" dirty="0">
                <a:solidFill>
                  <a:schemeClr val="tx1"/>
                </a:solidFill>
                <a:effectLst/>
                <a:latin typeface="+mn-lt"/>
                <a:ea typeface="+mn-ea"/>
                <a:cs typeface="+mn-cs"/>
              </a:rPr>
              <a:t> are mainly driven by the incoming sensory information and less biased towards the prior beliefs</a:t>
            </a:r>
            <a:r>
              <a:rPr lang="en-US" sz="1200" kern="1200" dirty="0">
                <a:solidFill>
                  <a:schemeClr val="tx1"/>
                </a:solidFill>
                <a:effectLst/>
                <a:latin typeface="+mn-lt"/>
                <a:ea typeface="+mn-ea"/>
                <a:cs typeface="+mn-cs"/>
              </a:rPr>
              <a:t>(Brock, 2012; </a:t>
            </a:r>
            <a:r>
              <a:rPr lang="en-US" sz="1200" kern="1200" dirty="0" err="1">
                <a:solidFill>
                  <a:schemeClr val="tx1"/>
                </a:solidFill>
                <a:effectLst/>
                <a:latin typeface="+mn-lt"/>
                <a:ea typeface="+mn-ea"/>
                <a:cs typeface="+mn-cs"/>
              </a:rPr>
              <a:t>Pellicano</a:t>
            </a:r>
            <a:r>
              <a:rPr lang="en-US" sz="1200" kern="1200" dirty="0">
                <a:solidFill>
                  <a:schemeClr val="tx1"/>
                </a:solidFill>
                <a:effectLst/>
                <a:latin typeface="+mn-lt"/>
                <a:ea typeface="+mn-ea"/>
                <a:cs typeface="+mn-cs"/>
              </a:rPr>
              <a:t> &amp; Burr, 2012)</a:t>
            </a:r>
            <a:r>
              <a:rPr lang="en-GB" sz="1200" kern="1200" dirty="0">
                <a:solidFill>
                  <a:schemeClr val="tx1"/>
                </a:solidFill>
                <a:effectLst/>
                <a:latin typeface="+mn-lt"/>
                <a:ea typeface="+mn-ea"/>
                <a:cs typeface="+mn-cs"/>
              </a:rPr>
              <a:t>.</a:t>
            </a:r>
            <a:endParaRPr lang="nl-BE" dirty="0"/>
          </a:p>
        </p:txBody>
      </p:sp>
      <p:sp>
        <p:nvSpPr>
          <p:cNvPr id="4" name="Tijdelijke aanduiding voor dianummer 3"/>
          <p:cNvSpPr>
            <a:spLocks noGrp="1"/>
          </p:cNvSpPr>
          <p:nvPr>
            <p:ph type="sldNum" sz="quarter" idx="10"/>
          </p:nvPr>
        </p:nvSpPr>
        <p:spPr/>
        <p:txBody>
          <a:bodyPr/>
          <a:lstStyle/>
          <a:p>
            <a:fld id="{AA51453D-EE95-4DA5-B2C8-EF4D09CF98D1}" type="slidenum">
              <a:rPr lang="en-US" smtClean="0"/>
              <a:t>8</a:t>
            </a:fld>
            <a:endParaRPr lang="en-US"/>
          </a:p>
        </p:txBody>
      </p:sp>
    </p:spTree>
    <p:extLst>
      <p:ext uri="{BB962C8B-B14F-4D97-AF65-F5344CB8AC3E}">
        <p14:creationId xmlns:p14="http://schemas.microsoft.com/office/powerpoint/2010/main" val="879427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Later on, other frameworks based on predictive coding proposed unifying mechanistic explanations of the heterogeneous spectrom of symptoms presented in ASD. </a:t>
            </a:r>
            <a:br>
              <a:rPr lang="nl-BE" dirty="0"/>
            </a:br>
            <a:r>
              <a:rPr lang="nl-BE" dirty="0"/>
              <a:t>In our lab, Sander and colleagues proposed the HIPPEA account, for High and Inflexible precision of prediction errors </a:t>
            </a:r>
          </a:p>
        </p:txBody>
      </p:sp>
      <p:sp>
        <p:nvSpPr>
          <p:cNvPr id="4" name="Tijdelijke aanduiding voor dianummer 3"/>
          <p:cNvSpPr>
            <a:spLocks noGrp="1"/>
          </p:cNvSpPr>
          <p:nvPr>
            <p:ph type="sldNum" sz="quarter" idx="10"/>
          </p:nvPr>
        </p:nvSpPr>
        <p:spPr/>
        <p:txBody>
          <a:bodyPr/>
          <a:lstStyle/>
          <a:p>
            <a:fld id="{AA51453D-EE95-4DA5-B2C8-EF4D09CF98D1}" type="slidenum">
              <a:rPr lang="en-US" smtClean="0"/>
              <a:t>9</a:t>
            </a:fld>
            <a:endParaRPr lang="en-US"/>
          </a:p>
        </p:txBody>
      </p:sp>
    </p:spTree>
    <p:extLst>
      <p:ext uri="{BB962C8B-B14F-4D97-AF65-F5344CB8AC3E}">
        <p14:creationId xmlns:p14="http://schemas.microsoft.com/office/powerpoint/2010/main" val="643798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nl-BE"/>
          </a:p>
        </p:txBody>
      </p:sp>
      <p:sp>
        <p:nvSpPr>
          <p:cNvPr id="4" name="Date Placeholder 3"/>
          <p:cNvSpPr>
            <a:spLocks noGrp="1"/>
          </p:cNvSpPr>
          <p:nvPr>
            <p:ph type="dt" sz="half" idx="10"/>
          </p:nvPr>
        </p:nvSpPr>
        <p:spPr/>
        <p:txBody>
          <a:bodyPr/>
          <a:lstStyle/>
          <a:p>
            <a:fld id="{C4137B18-D05C-4EEC-B680-9558D76D3E2A}" type="datetimeFigureOut">
              <a:rPr lang="nl-BE" smtClean="0"/>
              <a:t>25/07/2019</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FAF6B93A-A37C-4E2E-9E6B-C8103F230112}" type="slidenum">
              <a:rPr lang="nl-BE" smtClean="0"/>
              <a:t>‹#›</a:t>
            </a:fld>
            <a:endParaRPr lang="nl-BE"/>
          </a:p>
        </p:txBody>
      </p:sp>
    </p:spTree>
    <p:extLst>
      <p:ext uri="{BB962C8B-B14F-4D97-AF65-F5344CB8AC3E}">
        <p14:creationId xmlns:p14="http://schemas.microsoft.com/office/powerpoint/2010/main" val="993961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p>
            <a:fld id="{C4137B18-D05C-4EEC-B680-9558D76D3E2A}" type="datetimeFigureOut">
              <a:rPr lang="nl-BE" smtClean="0"/>
              <a:t>25/07/2019</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FAF6B93A-A37C-4E2E-9E6B-C8103F230112}" type="slidenum">
              <a:rPr lang="nl-BE" smtClean="0"/>
              <a:t>‹#›</a:t>
            </a:fld>
            <a:endParaRPr lang="nl-BE"/>
          </a:p>
        </p:txBody>
      </p:sp>
    </p:spTree>
    <p:extLst>
      <p:ext uri="{BB962C8B-B14F-4D97-AF65-F5344CB8AC3E}">
        <p14:creationId xmlns:p14="http://schemas.microsoft.com/office/powerpoint/2010/main" val="1465744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p>
            <a:fld id="{C4137B18-D05C-4EEC-B680-9558D76D3E2A}" type="datetimeFigureOut">
              <a:rPr lang="nl-BE" smtClean="0"/>
              <a:t>25/07/2019</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FAF6B93A-A37C-4E2E-9E6B-C8103F230112}" type="slidenum">
              <a:rPr lang="nl-BE" smtClean="0"/>
              <a:t>‹#›</a:t>
            </a:fld>
            <a:endParaRPr lang="nl-BE"/>
          </a:p>
        </p:txBody>
      </p:sp>
    </p:spTree>
    <p:extLst>
      <p:ext uri="{BB962C8B-B14F-4D97-AF65-F5344CB8AC3E}">
        <p14:creationId xmlns:p14="http://schemas.microsoft.com/office/powerpoint/2010/main" val="1432582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p>
            <a:fld id="{C4137B18-D05C-4EEC-B680-9558D76D3E2A}" type="datetimeFigureOut">
              <a:rPr lang="nl-BE" smtClean="0"/>
              <a:t>25/07/2019</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FAF6B93A-A37C-4E2E-9E6B-C8103F230112}" type="slidenum">
              <a:rPr lang="nl-BE" smtClean="0"/>
              <a:t>‹#›</a:t>
            </a:fld>
            <a:endParaRPr lang="nl-BE"/>
          </a:p>
        </p:txBody>
      </p:sp>
    </p:spTree>
    <p:extLst>
      <p:ext uri="{BB962C8B-B14F-4D97-AF65-F5344CB8AC3E}">
        <p14:creationId xmlns:p14="http://schemas.microsoft.com/office/powerpoint/2010/main" val="1098213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4137B18-D05C-4EEC-B680-9558D76D3E2A}" type="datetimeFigureOut">
              <a:rPr lang="nl-BE" smtClean="0"/>
              <a:t>25/07/2019</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FAF6B93A-A37C-4E2E-9E6B-C8103F230112}" type="slidenum">
              <a:rPr lang="nl-BE" smtClean="0"/>
              <a:t>‹#›</a:t>
            </a:fld>
            <a:endParaRPr lang="nl-BE"/>
          </a:p>
        </p:txBody>
      </p:sp>
    </p:spTree>
    <p:extLst>
      <p:ext uri="{BB962C8B-B14F-4D97-AF65-F5344CB8AC3E}">
        <p14:creationId xmlns:p14="http://schemas.microsoft.com/office/powerpoint/2010/main" val="3760092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5" name="Date Placeholder 4"/>
          <p:cNvSpPr>
            <a:spLocks noGrp="1"/>
          </p:cNvSpPr>
          <p:nvPr>
            <p:ph type="dt" sz="half" idx="10"/>
          </p:nvPr>
        </p:nvSpPr>
        <p:spPr/>
        <p:txBody>
          <a:bodyPr/>
          <a:lstStyle/>
          <a:p>
            <a:fld id="{C4137B18-D05C-4EEC-B680-9558D76D3E2A}" type="datetimeFigureOut">
              <a:rPr lang="nl-BE" smtClean="0"/>
              <a:t>25/07/2019</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FAF6B93A-A37C-4E2E-9E6B-C8103F230112}" type="slidenum">
              <a:rPr lang="nl-BE" smtClean="0"/>
              <a:t>‹#›</a:t>
            </a:fld>
            <a:endParaRPr lang="nl-BE"/>
          </a:p>
        </p:txBody>
      </p:sp>
    </p:spTree>
    <p:extLst>
      <p:ext uri="{BB962C8B-B14F-4D97-AF65-F5344CB8AC3E}">
        <p14:creationId xmlns:p14="http://schemas.microsoft.com/office/powerpoint/2010/main" val="2590523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7" name="Date Placeholder 6"/>
          <p:cNvSpPr>
            <a:spLocks noGrp="1"/>
          </p:cNvSpPr>
          <p:nvPr>
            <p:ph type="dt" sz="half" idx="10"/>
          </p:nvPr>
        </p:nvSpPr>
        <p:spPr/>
        <p:txBody>
          <a:bodyPr/>
          <a:lstStyle/>
          <a:p>
            <a:fld id="{C4137B18-D05C-4EEC-B680-9558D76D3E2A}" type="datetimeFigureOut">
              <a:rPr lang="nl-BE" smtClean="0"/>
              <a:t>25/07/2019</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FAF6B93A-A37C-4E2E-9E6B-C8103F230112}" type="slidenum">
              <a:rPr lang="nl-BE" smtClean="0"/>
              <a:t>‹#›</a:t>
            </a:fld>
            <a:endParaRPr lang="nl-BE"/>
          </a:p>
        </p:txBody>
      </p:sp>
    </p:spTree>
    <p:extLst>
      <p:ext uri="{BB962C8B-B14F-4D97-AF65-F5344CB8AC3E}">
        <p14:creationId xmlns:p14="http://schemas.microsoft.com/office/powerpoint/2010/main" val="3907949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Date Placeholder 2"/>
          <p:cNvSpPr>
            <a:spLocks noGrp="1"/>
          </p:cNvSpPr>
          <p:nvPr>
            <p:ph type="dt" sz="half" idx="10"/>
          </p:nvPr>
        </p:nvSpPr>
        <p:spPr/>
        <p:txBody>
          <a:bodyPr/>
          <a:lstStyle/>
          <a:p>
            <a:fld id="{C4137B18-D05C-4EEC-B680-9558D76D3E2A}" type="datetimeFigureOut">
              <a:rPr lang="nl-BE" smtClean="0"/>
              <a:t>25/07/2019</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FAF6B93A-A37C-4E2E-9E6B-C8103F230112}" type="slidenum">
              <a:rPr lang="nl-BE" smtClean="0"/>
              <a:t>‹#›</a:t>
            </a:fld>
            <a:endParaRPr lang="nl-BE"/>
          </a:p>
        </p:txBody>
      </p:sp>
    </p:spTree>
    <p:extLst>
      <p:ext uri="{BB962C8B-B14F-4D97-AF65-F5344CB8AC3E}">
        <p14:creationId xmlns:p14="http://schemas.microsoft.com/office/powerpoint/2010/main" val="614580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137B18-D05C-4EEC-B680-9558D76D3E2A}" type="datetimeFigureOut">
              <a:rPr lang="nl-BE" smtClean="0"/>
              <a:t>25/07/2019</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FAF6B93A-A37C-4E2E-9E6B-C8103F230112}" type="slidenum">
              <a:rPr lang="nl-BE" smtClean="0"/>
              <a:t>‹#›</a:t>
            </a:fld>
            <a:endParaRPr lang="nl-BE"/>
          </a:p>
        </p:txBody>
      </p:sp>
    </p:spTree>
    <p:extLst>
      <p:ext uri="{BB962C8B-B14F-4D97-AF65-F5344CB8AC3E}">
        <p14:creationId xmlns:p14="http://schemas.microsoft.com/office/powerpoint/2010/main" val="2571039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4137B18-D05C-4EEC-B680-9558D76D3E2A}" type="datetimeFigureOut">
              <a:rPr lang="nl-BE" smtClean="0"/>
              <a:t>25/07/2019</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FAF6B93A-A37C-4E2E-9E6B-C8103F230112}" type="slidenum">
              <a:rPr lang="nl-BE" smtClean="0"/>
              <a:t>‹#›</a:t>
            </a:fld>
            <a:endParaRPr lang="nl-BE"/>
          </a:p>
        </p:txBody>
      </p:sp>
    </p:spTree>
    <p:extLst>
      <p:ext uri="{BB962C8B-B14F-4D97-AF65-F5344CB8AC3E}">
        <p14:creationId xmlns:p14="http://schemas.microsoft.com/office/powerpoint/2010/main" val="3207901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4137B18-D05C-4EEC-B680-9558D76D3E2A}" type="datetimeFigureOut">
              <a:rPr lang="nl-BE" smtClean="0"/>
              <a:t>25/07/2019</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FAF6B93A-A37C-4E2E-9E6B-C8103F230112}" type="slidenum">
              <a:rPr lang="nl-BE" smtClean="0"/>
              <a:t>‹#›</a:t>
            </a:fld>
            <a:endParaRPr lang="nl-BE"/>
          </a:p>
        </p:txBody>
      </p:sp>
    </p:spTree>
    <p:extLst>
      <p:ext uri="{BB962C8B-B14F-4D97-AF65-F5344CB8AC3E}">
        <p14:creationId xmlns:p14="http://schemas.microsoft.com/office/powerpoint/2010/main" val="433313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137B18-D05C-4EEC-B680-9558D76D3E2A}" type="datetimeFigureOut">
              <a:rPr lang="nl-BE" smtClean="0"/>
              <a:t>25/07/2019</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F6B93A-A37C-4E2E-9E6B-C8103F230112}" type="slidenum">
              <a:rPr lang="nl-BE" smtClean="0"/>
              <a:t>‹#›</a:t>
            </a:fld>
            <a:endParaRPr lang="nl-BE"/>
          </a:p>
        </p:txBody>
      </p:sp>
    </p:spTree>
    <p:extLst>
      <p:ext uri="{BB962C8B-B14F-4D97-AF65-F5344CB8AC3E}">
        <p14:creationId xmlns:p14="http://schemas.microsoft.com/office/powerpoint/2010/main" val="1271479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5.png"/><Relationship Id="rId12"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4.png"/><Relationship Id="rId5" Type="http://schemas.openxmlformats.org/officeDocument/2006/relationships/image" Target="../media/image12.png"/><Relationship Id="rId10" Type="http://schemas.openxmlformats.org/officeDocument/2006/relationships/image" Target="../media/image160.png"/><Relationship Id="rId4" Type="http://schemas.openxmlformats.org/officeDocument/2006/relationships/image" Target="../media/image11.png"/><Relationship Id="rId9" Type="http://schemas.openxmlformats.org/officeDocument/2006/relationships/image" Target="../media/image150.png"/></Relationships>
</file>

<file path=ppt/slides/_rels/slide17.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0.png"/><Relationship Id="rId7" Type="http://schemas.openxmlformats.org/officeDocument/2006/relationships/image" Target="../media/image17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4.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4.png"/><Relationship Id="rId5" Type="http://schemas.openxmlformats.org/officeDocument/2006/relationships/image" Target="../media/image12.png"/><Relationship Id="rId10" Type="http://schemas.openxmlformats.org/officeDocument/2006/relationships/image" Target="../media/image22.png"/><Relationship Id="rId4" Type="http://schemas.openxmlformats.org/officeDocument/2006/relationships/image" Target="../media/image11.png"/><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13" Type="http://schemas.openxmlformats.org/officeDocument/2006/relationships/image" Target="../media/image27.png"/><Relationship Id="rId18" Type="http://schemas.openxmlformats.org/officeDocument/2006/relationships/image" Target="../media/image31.png"/><Relationship Id="rId3" Type="http://schemas.openxmlformats.org/officeDocument/2006/relationships/image" Target="../media/image11.png"/><Relationship Id="rId7" Type="http://schemas.openxmlformats.org/officeDocument/2006/relationships/image" Target="../media/image24.png"/><Relationship Id="rId12" Type="http://schemas.openxmlformats.org/officeDocument/2006/relationships/image" Target="../media/image26.png"/><Relationship Id="rId17" Type="http://schemas.openxmlformats.org/officeDocument/2006/relationships/image" Target="../media/image30.png"/><Relationship Id="rId2" Type="http://schemas.openxmlformats.org/officeDocument/2006/relationships/notesSlide" Target="../notesSlides/notesSlide19.xml"/><Relationship Id="rId16"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90.png"/><Relationship Id="rId15" Type="http://schemas.openxmlformats.org/officeDocument/2006/relationships/image" Target="../media/image29.png"/><Relationship Id="rId10" Type="http://schemas.openxmlformats.org/officeDocument/2006/relationships/image" Target="../media/image240.png"/><Relationship Id="rId19" Type="http://schemas.openxmlformats.org/officeDocument/2006/relationships/image" Target="../media/image32.png"/><Relationship Id="rId4" Type="http://schemas.openxmlformats.org/officeDocument/2006/relationships/image" Target="../media/image12.png"/><Relationship Id="rId9" Type="http://schemas.openxmlformats.org/officeDocument/2006/relationships/image" Target="../media/image230.png"/><Relationship Id="rId1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16">
            <a:extLst>
              <a:ext uri="{FF2B5EF4-FFF2-40B4-BE49-F238E27FC236}">
                <a16:creationId xmlns:a16="http://schemas.microsoft.com/office/drawing/2014/main" id="{8473AC39-D832-8E45-88E8-F490C1B71AEB}"/>
              </a:ext>
            </a:extLst>
          </p:cNvPr>
          <p:cNvPicPr>
            <a:picLocks noChangeAspect="1"/>
          </p:cNvPicPr>
          <p:nvPr/>
        </p:nvPicPr>
        <p:blipFill>
          <a:blip r:embed="rId3"/>
          <a:stretch>
            <a:fillRect/>
          </a:stretch>
        </p:blipFill>
        <p:spPr>
          <a:xfrm>
            <a:off x="1055295" y="2848708"/>
            <a:ext cx="3332724" cy="4009292"/>
          </a:xfrm>
          <a:prstGeom prst="rect">
            <a:avLst/>
          </a:prstGeom>
        </p:spPr>
      </p:pic>
      <p:sp>
        <p:nvSpPr>
          <p:cNvPr id="2" name="Title 1"/>
          <p:cNvSpPr>
            <a:spLocks noGrp="1"/>
          </p:cNvSpPr>
          <p:nvPr>
            <p:ph type="ctrTitle"/>
          </p:nvPr>
        </p:nvSpPr>
        <p:spPr>
          <a:xfrm>
            <a:off x="715225" y="1122363"/>
            <a:ext cx="11126708" cy="2387600"/>
          </a:xfrm>
        </p:spPr>
        <p:txBody>
          <a:bodyPr>
            <a:normAutofit fontScale="90000"/>
          </a:bodyPr>
          <a:lstStyle/>
          <a:p>
            <a:r>
              <a:rPr lang="en-US" b="1" dirty="0">
                <a:solidFill>
                  <a:srgbClr val="19436D"/>
                </a:solidFill>
              </a:rPr>
              <a:t>Visual perceptual inference </a:t>
            </a:r>
            <a:r>
              <a:rPr lang="en-US" b="1" dirty="0" smtClean="0">
                <a:solidFill>
                  <a:srgbClr val="19436D"/>
                </a:solidFill>
              </a:rPr>
              <a:t>in children with ASD: a motion direction estimation paradigm</a:t>
            </a:r>
            <a:endParaRPr lang="en-US" b="1" dirty="0">
              <a:solidFill>
                <a:srgbClr val="19436D"/>
              </a:solidFill>
            </a:endParaRPr>
          </a:p>
        </p:txBody>
      </p:sp>
    </p:spTree>
    <p:extLst>
      <p:ext uri="{BB962C8B-B14F-4D97-AF65-F5344CB8AC3E}">
        <p14:creationId xmlns:p14="http://schemas.microsoft.com/office/powerpoint/2010/main" val="41843624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19436D"/>
                </a:solidFill>
              </a:rPr>
              <a:t>Objectives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97761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9436D"/>
                </a:solidFill>
              </a:rPr>
              <a:t>Objectives</a:t>
            </a:r>
          </a:p>
        </p:txBody>
      </p:sp>
      <p:sp>
        <p:nvSpPr>
          <p:cNvPr id="5" name="TextBox 4"/>
          <p:cNvSpPr txBox="1"/>
          <p:nvPr/>
        </p:nvSpPr>
        <p:spPr>
          <a:xfrm>
            <a:off x="838201" y="1672739"/>
            <a:ext cx="11102788" cy="830997"/>
          </a:xfrm>
          <a:prstGeom prst="rect">
            <a:avLst/>
          </a:prstGeom>
          <a:noFill/>
        </p:spPr>
        <p:txBody>
          <a:bodyPr wrap="square" rtlCol="0">
            <a:spAutoFit/>
          </a:bodyPr>
          <a:lstStyle/>
          <a:p>
            <a:r>
              <a:rPr lang="en-US" sz="2400" dirty="0" smtClean="0">
                <a:solidFill>
                  <a:srgbClr val="19436D"/>
                </a:solidFill>
                <a:sym typeface="Wingdings" panose="05000000000000000000" pitchFamily="2" charset="2"/>
              </a:rPr>
              <a:t></a:t>
            </a:r>
            <a:r>
              <a:rPr lang="en-US" sz="2400" dirty="0" smtClean="0">
                <a:solidFill>
                  <a:srgbClr val="19436D"/>
                </a:solidFill>
              </a:rPr>
              <a:t> </a:t>
            </a:r>
            <a:r>
              <a:rPr lang="en-US" sz="2400" b="1" dirty="0" smtClean="0">
                <a:solidFill>
                  <a:srgbClr val="19436D"/>
                </a:solidFill>
              </a:rPr>
              <a:t>To understand how children with ASD implicitly build up </a:t>
            </a:r>
            <a:r>
              <a:rPr lang="en-US" sz="2400" b="1" dirty="0" smtClean="0">
                <a:solidFill>
                  <a:srgbClr val="FF0000"/>
                </a:solidFill>
              </a:rPr>
              <a:t>prior distributions </a:t>
            </a:r>
            <a:r>
              <a:rPr lang="en-US" sz="2400" b="1" dirty="0" smtClean="0">
                <a:solidFill>
                  <a:srgbClr val="19436D"/>
                </a:solidFill>
              </a:rPr>
              <a:t>and how they integrate these prior distributions with </a:t>
            </a:r>
            <a:r>
              <a:rPr lang="en-US" sz="2400" b="1" dirty="0" smtClean="0">
                <a:solidFill>
                  <a:srgbClr val="2775C3"/>
                </a:solidFill>
              </a:rPr>
              <a:t>sensory evidence </a:t>
            </a:r>
            <a:endParaRPr lang="en-US" sz="2400" b="1" dirty="0">
              <a:solidFill>
                <a:srgbClr val="2775C3"/>
              </a:solidFill>
            </a:endParaRPr>
          </a:p>
        </p:txBody>
      </p:sp>
      <p:sp>
        <p:nvSpPr>
          <p:cNvPr id="6" name="Content Placeholder 5"/>
          <p:cNvSpPr>
            <a:spLocks noGrp="1"/>
          </p:cNvSpPr>
          <p:nvPr>
            <p:ph idx="1"/>
          </p:nvPr>
        </p:nvSpPr>
        <p:spPr>
          <a:xfrm>
            <a:off x="838200" y="2610259"/>
            <a:ext cx="10429875" cy="3566704"/>
          </a:xfrm>
        </p:spPr>
        <p:txBody>
          <a:bodyPr>
            <a:normAutofit/>
          </a:bodyPr>
          <a:lstStyle/>
          <a:p>
            <a:r>
              <a:rPr lang="en-US" sz="2000" dirty="0">
                <a:solidFill>
                  <a:srgbClr val="19436D"/>
                </a:solidFill>
              </a:rPr>
              <a:t>Under different degrees of irreducible uncertainty (i.e., sensory noise</a:t>
            </a:r>
            <a:r>
              <a:rPr lang="en-US" sz="2000" dirty="0" smtClean="0">
                <a:solidFill>
                  <a:srgbClr val="19436D"/>
                </a:solidFill>
              </a:rPr>
              <a:t>)</a:t>
            </a:r>
            <a:br>
              <a:rPr lang="en-US" sz="2000" dirty="0" smtClean="0">
                <a:solidFill>
                  <a:srgbClr val="19436D"/>
                </a:solidFill>
              </a:rPr>
            </a:br>
            <a:r>
              <a:rPr lang="en-US" sz="2000" dirty="0" smtClean="0">
                <a:solidFill>
                  <a:srgbClr val="19436D"/>
                </a:solidFill>
              </a:rPr>
              <a:t/>
            </a:r>
            <a:br>
              <a:rPr lang="en-US" sz="2000" dirty="0" smtClean="0">
                <a:solidFill>
                  <a:srgbClr val="19436D"/>
                </a:solidFill>
              </a:rPr>
            </a:br>
            <a:r>
              <a:rPr lang="en-US" sz="2000" dirty="0" smtClean="0">
                <a:solidFill>
                  <a:srgbClr val="19436D"/>
                </a:solidFill>
              </a:rPr>
              <a:t/>
            </a:r>
            <a:br>
              <a:rPr lang="en-US" sz="2000" dirty="0" smtClean="0">
                <a:solidFill>
                  <a:srgbClr val="19436D"/>
                </a:solidFill>
              </a:rPr>
            </a:br>
            <a:r>
              <a:rPr lang="en-US" sz="2000" dirty="0" smtClean="0">
                <a:solidFill>
                  <a:srgbClr val="19436D"/>
                </a:solidFill>
              </a:rPr>
              <a:t/>
            </a:r>
            <a:br>
              <a:rPr lang="en-US" sz="2000" dirty="0" smtClean="0">
                <a:solidFill>
                  <a:srgbClr val="19436D"/>
                </a:solidFill>
              </a:rPr>
            </a:br>
            <a:r>
              <a:rPr lang="en-US" sz="2000" dirty="0" smtClean="0">
                <a:solidFill>
                  <a:srgbClr val="19436D"/>
                </a:solidFill>
              </a:rPr>
              <a:t/>
            </a:r>
            <a:br>
              <a:rPr lang="en-US" sz="2000" dirty="0" smtClean="0">
                <a:solidFill>
                  <a:srgbClr val="19436D"/>
                </a:solidFill>
              </a:rPr>
            </a:br>
            <a:r>
              <a:rPr lang="en-US" sz="2000" dirty="0" smtClean="0">
                <a:solidFill>
                  <a:srgbClr val="19436D"/>
                </a:solidFill>
              </a:rPr>
              <a:t/>
            </a:r>
            <a:br>
              <a:rPr lang="en-US" sz="2000" dirty="0" smtClean="0">
                <a:solidFill>
                  <a:srgbClr val="19436D"/>
                </a:solidFill>
              </a:rPr>
            </a:br>
            <a:r>
              <a:rPr lang="en-US" sz="2000" dirty="0" smtClean="0">
                <a:solidFill>
                  <a:srgbClr val="19436D"/>
                </a:solidFill>
              </a:rPr>
              <a:t/>
            </a:r>
            <a:br>
              <a:rPr lang="en-US" sz="2000" dirty="0" smtClean="0">
                <a:solidFill>
                  <a:srgbClr val="19436D"/>
                </a:solidFill>
              </a:rPr>
            </a:br>
            <a:endParaRPr lang="en-US" sz="2000" dirty="0">
              <a:solidFill>
                <a:srgbClr val="19436D"/>
              </a:solidFill>
            </a:endParaRPr>
          </a:p>
          <a:p>
            <a:r>
              <a:rPr lang="en-US" sz="2000" dirty="0">
                <a:solidFill>
                  <a:srgbClr val="19436D"/>
                </a:solidFill>
              </a:rPr>
              <a:t>After a shift in the mean of the </a:t>
            </a:r>
            <a:r>
              <a:rPr lang="en-US" sz="2000" b="1" dirty="0">
                <a:solidFill>
                  <a:srgbClr val="2775C3"/>
                </a:solidFill>
              </a:rPr>
              <a:t>likelihood </a:t>
            </a:r>
            <a:r>
              <a:rPr lang="en-US" sz="2000" b="1" dirty="0" smtClean="0">
                <a:solidFill>
                  <a:srgbClr val="2775C3"/>
                </a:solidFill>
              </a:rPr>
              <a:t>distribution</a:t>
            </a:r>
            <a:br>
              <a:rPr lang="en-US" sz="2000" b="1" dirty="0" smtClean="0">
                <a:solidFill>
                  <a:srgbClr val="2775C3"/>
                </a:solidFill>
              </a:rPr>
            </a:br>
            <a:endParaRPr lang="en-US" sz="2000" b="1" dirty="0">
              <a:solidFill>
                <a:srgbClr val="2775C3"/>
              </a:solidFill>
            </a:endParaRPr>
          </a:p>
          <a:p>
            <a:pPr marL="457200" lvl="1" indent="0">
              <a:buNone/>
            </a:pPr>
            <a:r>
              <a:rPr lang="en-US" sz="2000" dirty="0" smtClean="0">
                <a:solidFill>
                  <a:srgbClr val="19436D"/>
                </a:solidFill>
                <a:sym typeface="Wingdings" pitchFamily="2" charset="2"/>
              </a:rPr>
              <a:t>			 </a:t>
            </a:r>
            <a:r>
              <a:rPr lang="en-US" sz="2000" dirty="0">
                <a:solidFill>
                  <a:srgbClr val="19436D"/>
                </a:solidFill>
                <a:sym typeface="Wingdings" pitchFamily="2" charset="2"/>
              </a:rPr>
              <a:t>Update of </a:t>
            </a:r>
            <a:r>
              <a:rPr lang="en-US" sz="2000" b="1" dirty="0">
                <a:solidFill>
                  <a:srgbClr val="FF0000"/>
                </a:solidFill>
                <a:sym typeface="Wingdings" pitchFamily="2" charset="2"/>
              </a:rPr>
              <a:t>prior distribution</a:t>
            </a:r>
            <a:r>
              <a:rPr lang="en-US" sz="2000" dirty="0">
                <a:solidFill>
                  <a:srgbClr val="FF0000"/>
                </a:solidFill>
                <a:sym typeface="Wingdings" pitchFamily="2" charset="2"/>
              </a:rPr>
              <a:t> </a:t>
            </a:r>
            <a:r>
              <a:rPr lang="en-US" sz="2000" dirty="0">
                <a:solidFill>
                  <a:srgbClr val="19436D"/>
                </a:solidFill>
                <a:sym typeface="Wingdings" pitchFamily="2" charset="2"/>
              </a:rPr>
              <a:t>over time? </a:t>
            </a:r>
            <a:endParaRPr lang="en-US" sz="2000" dirty="0">
              <a:solidFill>
                <a:srgbClr val="19436D"/>
              </a:solidFill>
            </a:endParaRPr>
          </a:p>
        </p:txBody>
      </p:sp>
      <p:sp>
        <p:nvSpPr>
          <p:cNvPr id="7" name="Slide Number Placeholder 6"/>
          <p:cNvSpPr>
            <a:spLocks noGrp="1"/>
          </p:cNvSpPr>
          <p:nvPr>
            <p:ph type="sldNum" sz="quarter" idx="12"/>
          </p:nvPr>
        </p:nvSpPr>
        <p:spPr/>
        <p:txBody>
          <a:bodyPr/>
          <a:lstStyle/>
          <a:p>
            <a:fld id="{133F7363-F82C-4421-9BB9-06B477198B13}" type="slidenum">
              <a:rPr lang="en-US" smtClean="0"/>
              <a:t>11</a:t>
            </a:fld>
            <a:endParaRPr lang="en-US"/>
          </a:p>
        </p:txBody>
      </p:sp>
      <p:sp>
        <p:nvSpPr>
          <p:cNvPr id="10" name="Forme libre 41"/>
          <p:cNvSpPr/>
          <p:nvPr/>
        </p:nvSpPr>
        <p:spPr>
          <a:xfrm>
            <a:off x="998328" y="3811350"/>
            <a:ext cx="1861675" cy="910389"/>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2775C3">
              <a:alpha val="40000"/>
            </a:srgbClr>
          </a:solidFill>
          <a:ln w="28575" cap="flat" cmpd="sng" algn="ctr">
            <a:solidFill>
              <a:srgbClr val="2775C3"/>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sp>
        <p:nvSpPr>
          <p:cNvPr id="11" name="Forme libre 41"/>
          <p:cNvSpPr/>
          <p:nvPr/>
        </p:nvSpPr>
        <p:spPr>
          <a:xfrm>
            <a:off x="4252874" y="3103336"/>
            <a:ext cx="521878" cy="1618403"/>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2775C3">
              <a:alpha val="40000"/>
            </a:srgbClr>
          </a:solidFill>
          <a:ln w="28575" cap="flat" cmpd="sng" algn="ctr">
            <a:solidFill>
              <a:srgbClr val="2775C3"/>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cxnSp>
        <p:nvCxnSpPr>
          <p:cNvPr id="12" name="Straight Arrow Connector 11"/>
          <p:cNvCxnSpPr/>
          <p:nvPr/>
        </p:nvCxnSpPr>
        <p:spPr>
          <a:xfrm flipV="1">
            <a:off x="1636439" y="4256643"/>
            <a:ext cx="663824" cy="6068"/>
          </a:xfrm>
          <a:prstGeom prst="straightConnector1">
            <a:avLst/>
          </a:prstGeom>
          <a:ln w="38100">
            <a:solidFill>
              <a:srgbClr val="2775C3"/>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1728254" y="4301297"/>
                <a:ext cx="4801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l-GR" b="1" i="1" smtClean="0">
                              <a:solidFill>
                                <a:srgbClr val="2775C3"/>
                              </a:solidFill>
                              <a:latin typeface="Cambria Math" panose="02040503050406030204" pitchFamily="18" charset="0"/>
                            </a:rPr>
                          </m:ctrlPr>
                        </m:sSubPr>
                        <m:e>
                          <m:r>
                            <m:rPr>
                              <m:nor/>
                            </m:rPr>
                            <a:rPr lang="el-GR" b="1" dirty="0" smtClean="0">
                              <a:solidFill>
                                <a:srgbClr val="2775C3"/>
                              </a:solidFill>
                            </a:rPr>
                            <m:t>σ</m:t>
                          </m:r>
                          <m:r>
                            <m:rPr>
                              <m:nor/>
                            </m:rPr>
                            <a:rPr lang="nl-BE" b="1" dirty="0" smtClean="0">
                              <a:solidFill>
                                <a:srgbClr val="2775C3"/>
                              </a:solidFill>
                            </a:rPr>
                            <m:t> </m:t>
                          </m:r>
                        </m:e>
                        <m:sub>
                          <m:r>
                            <a:rPr lang="nl-BE" b="1" i="1" smtClean="0">
                              <a:solidFill>
                                <a:srgbClr val="2775C3"/>
                              </a:solidFill>
                              <a:latin typeface="Cambria Math" panose="02040503050406030204" pitchFamily="18" charset="0"/>
                            </a:rPr>
                            <m:t>𝑳</m:t>
                          </m:r>
                        </m:sub>
                      </m:sSub>
                    </m:oMath>
                  </m:oMathPara>
                </a14:m>
                <a:endParaRPr lang="nl-BE" b="1" dirty="0">
                  <a:solidFill>
                    <a:srgbClr val="2775C3"/>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728254" y="4301297"/>
                <a:ext cx="480193" cy="369332"/>
              </a:xfrm>
              <a:prstGeom prst="rect">
                <a:avLst/>
              </a:prstGeom>
              <a:blipFill>
                <a:blip r:embed="rId3"/>
                <a:stretch>
                  <a:fillRect/>
                </a:stretch>
              </a:blipFill>
            </p:spPr>
            <p:txBody>
              <a:bodyPr/>
              <a:lstStyle/>
              <a:p>
                <a:r>
                  <a:rPr lang="nl-BE">
                    <a:noFill/>
                  </a:rPr>
                  <a:t> </a:t>
                </a:r>
              </a:p>
            </p:txBody>
          </p:sp>
        </mc:Fallback>
      </mc:AlternateContent>
      <p:cxnSp>
        <p:nvCxnSpPr>
          <p:cNvPr id="14" name="Straight Arrow Connector 13"/>
          <p:cNvCxnSpPr/>
          <p:nvPr/>
        </p:nvCxnSpPr>
        <p:spPr>
          <a:xfrm flipV="1">
            <a:off x="4362306" y="4285660"/>
            <a:ext cx="327742" cy="5510"/>
          </a:xfrm>
          <a:prstGeom prst="straightConnector1">
            <a:avLst/>
          </a:prstGeom>
          <a:ln w="38100">
            <a:solidFill>
              <a:srgbClr val="2775C3"/>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4309793" y="4356614"/>
                <a:ext cx="4801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l-GR" b="1" i="1" smtClean="0">
                              <a:solidFill>
                                <a:srgbClr val="2775C3"/>
                              </a:solidFill>
                              <a:latin typeface="Cambria Math" panose="02040503050406030204" pitchFamily="18" charset="0"/>
                            </a:rPr>
                          </m:ctrlPr>
                        </m:sSubPr>
                        <m:e>
                          <m:r>
                            <m:rPr>
                              <m:nor/>
                            </m:rPr>
                            <a:rPr lang="el-GR" b="1" dirty="0" smtClean="0">
                              <a:solidFill>
                                <a:srgbClr val="2775C3"/>
                              </a:solidFill>
                            </a:rPr>
                            <m:t>σ</m:t>
                          </m:r>
                          <m:r>
                            <m:rPr>
                              <m:nor/>
                            </m:rPr>
                            <a:rPr lang="nl-BE" b="1" dirty="0" smtClean="0">
                              <a:solidFill>
                                <a:srgbClr val="2775C3"/>
                              </a:solidFill>
                            </a:rPr>
                            <m:t> </m:t>
                          </m:r>
                        </m:e>
                        <m:sub>
                          <m:r>
                            <a:rPr lang="nl-BE" b="1" i="1" smtClean="0">
                              <a:solidFill>
                                <a:srgbClr val="2775C3"/>
                              </a:solidFill>
                              <a:latin typeface="Cambria Math" panose="02040503050406030204" pitchFamily="18" charset="0"/>
                            </a:rPr>
                            <m:t>𝑳</m:t>
                          </m:r>
                        </m:sub>
                      </m:sSub>
                    </m:oMath>
                  </m:oMathPara>
                </a14:m>
                <a:endParaRPr lang="nl-BE" b="1" dirty="0">
                  <a:solidFill>
                    <a:srgbClr val="2775C3"/>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309793" y="4356614"/>
                <a:ext cx="480193" cy="369332"/>
              </a:xfrm>
              <a:prstGeom prst="rect">
                <a:avLst/>
              </a:prstGeom>
              <a:blipFill>
                <a:blip r:embed="rId4"/>
                <a:stretch>
                  <a:fillRect/>
                </a:stretch>
              </a:blipFill>
            </p:spPr>
            <p:txBody>
              <a:bodyPr/>
              <a:lstStyle/>
              <a:p>
                <a:r>
                  <a:rPr lang="nl-BE">
                    <a:noFill/>
                  </a:rPr>
                  <a:t> </a:t>
                </a:r>
              </a:p>
            </p:txBody>
          </p:sp>
        </mc:Fallback>
      </mc:AlternateContent>
      <p:sp>
        <p:nvSpPr>
          <p:cNvPr id="16" name="Forme libre 41"/>
          <p:cNvSpPr/>
          <p:nvPr/>
        </p:nvSpPr>
        <p:spPr>
          <a:xfrm>
            <a:off x="1053832" y="5436780"/>
            <a:ext cx="1348843" cy="1114347"/>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2775C3">
              <a:alpha val="40000"/>
            </a:srgbClr>
          </a:solidFill>
          <a:ln w="28575" cap="flat" cmpd="sng" algn="ctr">
            <a:solidFill>
              <a:srgbClr val="2775C3"/>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cxnSp>
        <p:nvCxnSpPr>
          <p:cNvPr id="17" name="Straight Connector 16"/>
          <p:cNvCxnSpPr>
            <a:stCxn id="16" idx="1"/>
          </p:cNvCxnSpPr>
          <p:nvPr/>
        </p:nvCxnSpPr>
        <p:spPr>
          <a:xfrm>
            <a:off x="1744311" y="5436782"/>
            <a:ext cx="5517" cy="1109430"/>
          </a:xfrm>
          <a:prstGeom prst="line">
            <a:avLst/>
          </a:prstGeom>
          <a:ln w="28575">
            <a:solidFill>
              <a:srgbClr val="2775C3"/>
            </a:solidFill>
            <a:prstDash val="dash"/>
          </a:ln>
        </p:spPr>
        <p:style>
          <a:lnRef idx="1">
            <a:schemeClr val="accent1"/>
          </a:lnRef>
          <a:fillRef idx="0">
            <a:schemeClr val="accent1"/>
          </a:fillRef>
          <a:effectRef idx="0">
            <a:schemeClr val="accent1"/>
          </a:effectRef>
          <a:fontRef idx="minor">
            <a:schemeClr val="tx1"/>
          </a:fontRef>
        </p:style>
      </p:cxnSp>
      <p:sp>
        <p:nvSpPr>
          <p:cNvPr id="18" name="Forme libre 41"/>
          <p:cNvSpPr/>
          <p:nvPr/>
        </p:nvSpPr>
        <p:spPr>
          <a:xfrm>
            <a:off x="1728253" y="5436780"/>
            <a:ext cx="1348843" cy="1114347"/>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2775C3">
              <a:alpha val="40000"/>
            </a:srgbClr>
          </a:solidFill>
          <a:ln w="28575" cap="flat" cmpd="sng" algn="ctr">
            <a:solidFill>
              <a:srgbClr val="2775C3"/>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sp>
        <p:nvSpPr>
          <p:cNvPr id="19" name="Forme libre 41"/>
          <p:cNvSpPr/>
          <p:nvPr/>
        </p:nvSpPr>
        <p:spPr>
          <a:xfrm>
            <a:off x="7914604" y="5424564"/>
            <a:ext cx="1348843" cy="1114347"/>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FF0000">
              <a:alpha val="40000"/>
            </a:srgbClr>
          </a:solidFill>
          <a:ln w="28575" cap="flat" cmpd="sng" algn="ctr">
            <a:solidFill>
              <a:srgbClr val="FF0000"/>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cxnSp>
        <p:nvCxnSpPr>
          <p:cNvPr id="20" name="Straight Connector 19"/>
          <p:cNvCxnSpPr>
            <a:stCxn id="19" idx="1"/>
          </p:cNvCxnSpPr>
          <p:nvPr/>
        </p:nvCxnSpPr>
        <p:spPr>
          <a:xfrm>
            <a:off x="8605083" y="5424566"/>
            <a:ext cx="5517" cy="110943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1" name="Forme libre 41"/>
          <p:cNvSpPr/>
          <p:nvPr/>
        </p:nvSpPr>
        <p:spPr>
          <a:xfrm>
            <a:off x="8589025" y="5422106"/>
            <a:ext cx="1348843" cy="1114347"/>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FF0000">
              <a:alpha val="40000"/>
            </a:srgbClr>
          </a:solidFill>
          <a:ln w="28575" cap="flat" cmpd="sng" algn="ctr">
            <a:solidFill>
              <a:srgbClr val="FF0000"/>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cxnSp>
        <p:nvCxnSpPr>
          <p:cNvPr id="22" name="Straight Connector 21"/>
          <p:cNvCxnSpPr/>
          <p:nvPr/>
        </p:nvCxnSpPr>
        <p:spPr>
          <a:xfrm>
            <a:off x="2418733" y="5422106"/>
            <a:ext cx="5517" cy="1109430"/>
          </a:xfrm>
          <a:prstGeom prst="line">
            <a:avLst/>
          </a:prstGeom>
          <a:ln w="28575">
            <a:solidFill>
              <a:srgbClr val="2775C3"/>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9301079" y="5412127"/>
            <a:ext cx="5517" cy="110943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1968350" y="5555673"/>
            <a:ext cx="279282" cy="0"/>
          </a:xfrm>
          <a:prstGeom prst="straightConnector1">
            <a:avLst/>
          </a:prstGeom>
          <a:ln w="28575">
            <a:solidFill>
              <a:srgbClr val="2775C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8812496" y="5555673"/>
            <a:ext cx="2792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01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19436D"/>
                </a:solidFill>
              </a:rPr>
              <a:t>Method</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838457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19436D"/>
                </a:solidFill>
              </a:rPr>
              <a:t>Method</a:t>
            </a:r>
            <a:endParaRPr lang="en-US" b="1" dirty="0">
              <a:solidFill>
                <a:srgbClr val="19436D"/>
              </a:solidFill>
            </a:endParaRPr>
          </a:p>
        </p:txBody>
      </p:sp>
      <p:sp>
        <p:nvSpPr>
          <p:cNvPr id="3" name="Content Placeholder 2"/>
          <p:cNvSpPr>
            <a:spLocks noGrp="1"/>
          </p:cNvSpPr>
          <p:nvPr>
            <p:ph idx="1"/>
          </p:nvPr>
        </p:nvSpPr>
        <p:spPr>
          <a:xfrm>
            <a:off x="838200" y="2275656"/>
            <a:ext cx="10515600" cy="4351338"/>
          </a:xfrm>
        </p:spPr>
        <p:txBody>
          <a:bodyPr>
            <a:noAutofit/>
          </a:bodyPr>
          <a:lstStyle/>
          <a:p>
            <a:pPr marL="0" indent="0">
              <a:buNone/>
            </a:pPr>
            <a:r>
              <a:rPr lang="en-US" sz="2000" b="1" dirty="0">
                <a:solidFill>
                  <a:srgbClr val="19436D"/>
                </a:solidFill>
              </a:rPr>
              <a:t>25 typically developing (TD) children (14 ♂, 11 ♀</a:t>
            </a:r>
            <a:r>
              <a:rPr lang="en-US" sz="2000" b="1" dirty="0" smtClean="0">
                <a:solidFill>
                  <a:srgbClr val="19436D"/>
                </a:solidFill>
              </a:rPr>
              <a:t>)</a:t>
            </a:r>
          </a:p>
          <a:p>
            <a:pPr>
              <a:lnSpc>
                <a:spcPct val="100000"/>
              </a:lnSpc>
            </a:pPr>
            <a:r>
              <a:rPr lang="en-US" sz="2000" dirty="0" smtClean="0">
                <a:solidFill>
                  <a:srgbClr val="19436D"/>
                </a:solidFill>
              </a:rPr>
              <a:t>10 </a:t>
            </a:r>
            <a:r>
              <a:rPr lang="en-US" sz="2000" dirty="0">
                <a:solidFill>
                  <a:srgbClr val="19436D"/>
                </a:solidFill>
              </a:rPr>
              <a:t>– 14y, M = </a:t>
            </a:r>
            <a:r>
              <a:rPr lang="en-US" sz="2000" dirty="0" smtClean="0">
                <a:solidFill>
                  <a:srgbClr val="19436D"/>
                </a:solidFill>
              </a:rPr>
              <a:t>11.82</a:t>
            </a:r>
          </a:p>
          <a:p>
            <a:pPr>
              <a:lnSpc>
                <a:spcPct val="100000"/>
              </a:lnSpc>
            </a:pPr>
            <a:r>
              <a:rPr lang="en-US" sz="2000" dirty="0" smtClean="0">
                <a:solidFill>
                  <a:srgbClr val="19436D"/>
                </a:solidFill>
              </a:rPr>
              <a:t>No </a:t>
            </a:r>
            <a:r>
              <a:rPr lang="en-US" sz="2000" dirty="0">
                <a:solidFill>
                  <a:srgbClr val="19436D"/>
                </a:solidFill>
              </a:rPr>
              <a:t>intellectual disability (IQ &gt; 70)</a:t>
            </a:r>
          </a:p>
          <a:p>
            <a:pPr>
              <a:lnSpc>
                <a:spcPct val="100000"/>
              </a:lnSpc>
            </a:pPr>
            <a:r>
              <a:rPr lang="en-US" sz="2000" dirty="0">
                <a:solidFill>
                  <a:srgbClr val="19436D"/>
                </a:solidFill>
              </a:rPr>
              <a:t>Normal or corrected-to-normal vision</a:t>
            </a:r>
            <a:br>
              <a:rPr lang="en-US" sz="2000" dirty="0">
                <a:solidFill>
                  <a:srgbClr val="19436D"/>
                </a:solidFill>
              </a:rPr>
            </a:br>
            <a:endParaRPr lang="en-US" sz="2000" dirty="0">
              <a:solidFill>
                <a:srgbClr val="19436D"/>
              </a:solidFill>
            </a:endParaRPr>
          </a:p>
          <a:p>
            <a:pPr marL="0" indent="0">
              <a:buNone/>
            </a:pPr>
            <a:r>
              <a:rPr lang="en-US" sz="2000" b="1" dirty="0" smtClean="0">
                <a:solidFill>
                  <a:srgbClr val="19436D"/>
                </a:solidFill>
              </a:rPr>
              <a:t>24 </a:t>
            </a:r>
            <a:r>
              <a:rPr lang="en-US" sz="2000" b="1" dirty="0">
                <a:solidFill>
                  <a:srgbClr val="19436D"/>
                </a:solidFill>
              </a:rPr>
              <a:t>children with a formal ASD diagnosis (</a:t>
            </a:r>
            <a:r>
              <a:rPr lang="en-US" sz="2000" b="1" dirty="0" smtClean="0">
                <a:solidFill>
                  <a:srgbClr val="19436D"/>
                </a:solidFill>
              </a:rPr>
              <a:t>16♂</a:t>
            </a:r>
            <a:r>
              <a:rPr lang="en-US" sz="2000" b="1" dirty="0">
                <a:solidFill>
                  <a:srgbClr val="19436D"/>
                </a:solidFill>
              </a:rPr>
              <a:t>, 8 ♀)</a:t>
            </a:r>
          </a:p>
          <a:p>
            <a:r>
              <a:rPr lang="en-US" sz="2000" dirty="0">
                <a:solidFill>
                  <a:srgbClr val="19436D"/>
                </a:solidFill>
              </a:rPr>
              <a:t>10 – 14y,  M = 12.1 </a:t>
            </a:r>
          </a:p>
          <a:p>
            <a:r>
              <a:rPr lang="en-US" sz="2000" dirty="0">
                <a:solidFill>
                  <a:srgbClr val="19436D"/>
                </a:solidFill>
              </a:rPr>
              <a:t>No intellectual disability (IQ &gt; 70) </a:t>
            </a:r>
          </a:p>
          <a:p>
            <a:r>
              <a:rPr lang="en-US" sz="2000" dirty="0">
                <a:solidFill>
                  <a:srgbClr val="19436D"/>
                </a:solidFill>
              </a:rPr>
              <a:t>Re-evaluation of ASD diagnosis within the research protocol using the Dutch version of the ADOS-2 and the </a:t>
            </a:r>
            <a:r>
              <a:rPr lang="en-US" sz="2000" dirty="0" smtClean="0">
                <a:solidFill>
                  <a:srgbClr val="19436D"/>
                </a:solidFill>
              </a:rPr>
              <a:t>SRS</a:t>
            </a:r>
          </a:p>
          <a:p>
            <a:pPr marL="0" indent="0">
              <a:buNone/>
            </a:pPr>
            <a:r>
              <a:rPr lang="en-US" sz="2000" dirty="0">
                <a:solidFill>
                  <a:srgbClr val="19436D"/>
                </a:solidFill>
              </a:rPr>
              <a:t>	</a:t>
            </a:r>
            <a:r>
              <a:rPr lang="en-US" sz="2000" dirty="0" smtClean="0">
                <a:solidFill>
                  <a:srgbClr val="19436D"/>
                </a:solidFill>
                <a:sym typeface="Wingdings" panose="05000000000000000000" pitchFamily="2" charset="2"/>
              </a:rPr>
              <a:t> </a:t>
            </a:r>
            <a:r>
              <a:rPr lang="en-US" sz="2000" dirty="0" smtClean="0">
                <a:solidFill>
                  <a:srgbClr val="19436D"/>
                </a:solidFill>
              </a:rPr>
              <a:t>Group-wise </a:t>
            </a:r>
            <a:r>
              <a:rPr lang="en-US" sz="2000" dirty="0">
                <a:solidFill>
                  <a:srgbClr val="19436D"/>
                </a:solidFill>
              </a:rPr>
              <a:t>matched for </a:t>
            </a:r>
            <a:r>
              <a:rPr lang="en-US" sz="2000" dirty="0" smtClean="0">
                <a:solidFill>
                  <a:srgbClr val="19436D"/>
                </a:solidFill>
              </a:rPr>
              <a:t>age, gender ratio </a:t>
            </a:r>
            <a:r>
              <a:rPr lang="en-US" sz="2000" dirty="0">
                <a:solidFill>
                  <a:srgbClr val="19436D"/>
                </a:solidFill>
              </a:rPr>
              <a:t>and </a:t>
            </a:r>
            <a:r>
              <a:rPr lang="en-US" sz="2000" dirty="0" smtClean="0">
                <a:solidFill>
                  <a:srgbClr val="19436D"/>
                </a:solidFill>
              </a:rPr>
              <a:t>IQ</a:t>
            </a:r>
            <a:endParaRPr lang="en-US" sz="1800" dirty="0">
              <a:solidFill>
                <a:srgbClr val="19436D"/>
              </a:solidFill>
            </a:endParaRPr>
          </a:p>
        </p:txBody>
      </p:sp>
      <p:sp>
        <p:nvSpPr>
          <p:cNvPr id="4" name="TextBox 3"/>
          <p:cNvSpPr txBox="1"/>
          <p:nvPr/>
        </p:nvSpPr>
        <p:spPr>
          <a:xfrm>
            <a:off x="838200" y="1672739"/>
            <a:ext cx="1656351" cy="461665"/>
          </a:xfrm>
          <a:prstGeom prst="rect">
            <a:avLst/>
          </a:prstGeom>
          <a:noFill/>
        </p:spPr>
        <p:txBody>
          <a:bodyPr wrap="none" rtlCol="0">
            <a:spAutoFit/>
          </a:bodyPr>
          <a:lstStyle/>
          <a:p>
            <a:r>
              <a:rPr lang="en-US" sz="2400" u="sng" dirty="0" smtClean="0">
                <a:solidFill>
                  <a:srgbClr val="19436D"/>
                </a:solidFill>
              </a:rPr>
              <a:t>Participants</a:t>
            </a:r>
            <a:endParaRPr lang="en-US" sz="2400" u="sng" dirty="0">
              <a:solidFill>
                <a:srgbClr val="19436D"/>
              </a:solidFill>
            </a:endParaRPr>
          </a:p>
        </p:txBody>
      </p:sp>
      <p:sp>
        <p:nvSpPr>
          <p:cNvPr id="5" name="Slide Number Placeholder 4"/>
          <p:cNvSpPr>
            <a:spLocks noGrp="1"/>
          </p:cNvSpPr>
          <p:nvPr>
            <p:ph type="sldNum" sz="quarter" idx="12"/>
          </p:nvPr>
        </p:nvSpPr>
        <p:spPr/>
        <p:txBody>
          <a:bodyPr/>
          <a:lstStyle/>
          <a:p>
            <a:fld id="{133F7363-F82C-4421-9BB9-06B477198B13}" type="slidenum">
              <a:rPr lang="en-US" smtClean="0"/>
              <a:t>13</a:t>
            </a:fld>
            <a:endParaRPr lang="en-US"/>
          </a:p>
        </p:txBody>
      </p:sp>
    </p:spTree>
    <p:extLst>
      <p:ext uri="{BB962C8B-B14F-4D97-AF65-F5344CB8AC3E}">
        <p14:creationId xmlns:p14="http://schemas.microsoft.com/office/powerpoint/2010/main" val="12991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197" y="3159350"/>
            <a:ext cx="6220478" cy="3499019"/>
          </a:xfrm>
          <a:prstGeom prst="rect">
            <a:avLst/>
          </a:prstGeom>
        </p:spPr>
      </p:pic>
      <p:sp>
        <p:nvSpPr>
          <p:cNvPr id="2" name="Title 1"/>
          <p:cNvSpPr>
            <a:spLocks noGrp="1"/>
          </p:cNvSpPr>
          <p:nvPr>
            <p:ph type="title"/>
          </p:nvPr>
        </p:nvSpPr>
        <p:spPr/>
        <p:txBody>
          <a:bodyPr/>
          <a:lstStyle/>
          <a:p>
            <a:r>
              <a:rPr lang="en-US" b="1" dirty="0" smtClean="0">
                <a:solidFill>
                  <a:srgbClr val="19436D"/>
                </a:solidFill>
              </a:rPr>
              <a:t>Method</a:t>
            </a:r>
            <a:endParaRPr lang="en-US" b="1" dirty="0">
              <a:solidFill>
                <a:srgbClr val="19436D"/>
              </a:solidFill>
            </a:endParaRPr>
          </a:p>
        </p:txBody>
      </p:sp>
      <p:sp>
        <p:nvSpPr>
          <p:cNvPr id="4" name="TextBox 3"/>
          <p:cNvSpPr txBox="1"/>
          <p:nvPr/>
        </p:nvSpPr>
        <p:spPr>
          <a:xfrm>
            <a:off x="838200" y="1672739"/>
            <a:ext cx="1472519" cy="461665"/>
          </a:xfrm>
          <a:prstGeom prst="rect">
            <a:avLst/>
          </a:prstGeom>
          <a:noFill/>
        </p:spPr>
        <p:txBody>
          <a:bodyPr wrap="none" rtlCol="0">
            <a:spAutoFit/>
          </a:bodyPr>
          <a:lstStyle/>
          <a:p>
            <a:r>
              <a:rPr lang="en-US" sz="2400" u="sng" dirty="0" smtClean="0">
                <a:solidFill>
                  <a:srgbClr val="19436D"/>
                </a:solidFill>
              </a:rPr>
              <a:t>Procedure</a:t>
            </a:r>
            <a:endParaRPr lang="en-US" sz="2400" u="sng" dirty="0">
              <a:solidFill>
                <a:srgbClr val="19436D"/>
              </a:solidFill>
            </a:endParaRPr>
          </a:p>
        </p:txBody>
      </p:sp>
      <p:sp>
        <p:nvSpPr>
          <p:cNvPr id="5" name="Slide Number Placeholder 4"/>
          <p:cNvSpPr>
            <a:spLocks noGrp="1"/>
          </p:cNvSpPr>
          <p:nvPr>
            <p:ph type="sldNum" sz="quarter" idx="12"/>
          </p:nvPr>
        </p:nvSpPr>
        <p:spPr/>
        <p:txBody>
          <a:bodyPr/>
          <a:lstStyle/>
          <a:p>
            <a:fld id="{133F7363-F82C-4421-9BB9-06B477198B13}" type="slidenum">
              <a:rPr lang="en-US" smtClean="0"/>
              <a:t>14</a:t>
            </a:fld>
            <a:endParaRPr lang="en-US" dirty="0"/>
          </a:p>
        </p:txBody>
      </p:sp>
      <p:grpSp>
        <p:nvGrpSpPr>
          <p:cNvPr id="3" name="Group 2"/>
          <p:cNvGrpSpPr/>
          <p:nvPr/>
        </p:nvGrpSpPr>
        <p:grpSpPr>
          <a:xfrm>
            <a:off x="5702020" y="695375"/>
            <a:ext cx="6334822" cy="5524450"/>
            <a:chOff x="5490264" y="409532"/>
            <a:chExt cx="6334822" cy="5524450"/>
          </a:xfrm>
        </p:grpSpPr>
        <p:pic>
          <p:nvPicPr>
            <p:cNvPr id="6" name="Picture 5"/>
            <p:cNvPicPr>
              <a:picLocks noChangeAspect="1"/>
            </p:cNvPicPr>
            <p:nvPr/>
          </p:nvPicPr>
          <p:blipFill rotWithShape="1">
            <a:blip r:embed="rId4"/>
            <a:srcRect l="25275" t="5978" r="25225" b="5895"/>
            <a:stretch/>
          </p:blipFill>
          <p:spPr>
            <a:xfrm>
              <a:off x="5938735" y="717309"/>
              <a:ext cx="1438619" cy="1440000"/>
            </a:xfrm>
            <a:prstGeom prst="rect">
              <a:avLst/>
            </a:prstGeom>
          </p:spPr>
        </p:pic>
        <p:pic>
          <p:nvPicPr>
            <p:cNvPr id="7" name="Picture 6"/>
            <p:cNvPicPr>
              <a:picLocks noChangeAspect="1"/>
            </p:cNvPicPr>
            <p:nvPr/>
          </p:nvPicPr>
          <p:blipFill rotWithShape="1">
            <a:blip r:embed="rId5"/>
            <a:srcRect l="25275" t="6111" r="25975" b="5895"/>
            <a:stretch/>
          </p:blipFill>
          <p:spPr>
            <a:xfrm>
              <a:off x="7071754" y="1346236"/>
              <a:ext cx="1418969" cy="1440000"/>
            </a:xfrm>
            <a:prstGeom prst="rect">
              <a:avLst/>
            </a:prstGeom>
          </p:spPr>
        </p:pic>
        <p:pic>
          <p:nvPicPr>
            <p:cNvPr id="8" name="Picture 7"/>
            <p:cNvPicPr>
              <a:picLocks noChangeAspect="1"/>
            </p:cNvPicPr>
            <p:nvPr/>
          </p:nvPicPr>
          <p:blipFill rotWithShape="1">
            <a:blip r:embed="rId6"/>
            <a:srcRect l="25575" t="5145" r="25525" b="5894"/>
            <a:stretch/>
          </p:blipFill>
          <p:spPr>
            <a:xfrm>
              <a:off x="8122506" y="2105362"/>
              <a:ext cx="1407883" cy="1440000"/>
            </a:xfrm>
            <a:prstGeom prst="rect">
              <a:avLst/>
            </a:prstGeom>
          </p:spPr>
        </p:pic>
        <p:cxnSp>
          <p:nvCxnSpPr>
            <p:cNvPr id="9" name="Straight Arrow Connector 8"/>
            <p:cNvCxnSpPr/>
            <p:nvPr/>
          </p:nvCxnSpPr>
          <p:spPr>
            <a:xfrm>
              <a:off x="5490264" y="2121043"/>
              <a:ext cx="5264483" cy="381293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7329289" y="2814594"/>
              <a:ext cx="888161" cy="307777"/>
            </a:xfrm>
            <a:prstGeom prst="rect">
              <a:avLst/>
            </a:prstGeom>
            <a:noFill/>
          </p:spPr>
          <p:txBody>
            <a:bodyPr wrap="square" rtlCol="0">
              <a:spAutoFit/>
            </a:bodyPr>
            <a:lstStyle/>
            <a:p>
              <a:r>
                <a:rPr lang="nl-BE" sz="1400" dirty="0"/>
                <a:t>600 ms</a:t>
              </a:r>
            </a:p>
          </p:txBody>
        </p:sp>
        <p:sp>
          <p:nvSpPr>
            <p:cNvPr id="11" name="TextBox 10"/>
            <p:cNvSpPr txBox="1"/>
            <p:nvPr/>
          </p:nvSpPr>
          <p:spPr>
            <a:xfrm>
              <a:off x="6108501" y="2175569"/>
              <a:ext cx="1303431" cy="307777"/>
            </a:xfrm>
            <a:prstGeom prst="rect">
              <a:avLst/>
            </a:prstGeom>
            <a:noFill/>
          </p:spPr>
          <p:txBody>
            <a:bodyPr wrap="square" rtlCol="0">
              <a:spAutoFit/>
            </a:bodyPr>
            <a:lstStyle/>
            <a:p>
              <a:r>
                <a:rPr lang="nl-BE" sz="1400" dirty="0"/>
                <a:t>1000 ms</a:t>
              </a:r>
            </a:p>
          </p:txBody>
        </p:sp>
        <p:pic>
          <p:nvPicPr>
            <p:cNvPr id="12" name="Picture 11"/>
            <p:cNvPicPr>
              <a:picLocks noChangeAspect="1"/>
            </p:cNvPicPr>
            <p:nvPr/>
          </p:nvPicPr>
          <p:blipFill rotWithShape="1">
            <a:blip r:embed="rId6"/>
            <a:srcRect l="25575" t="5145" r="25525" b="5894"/>
            <a:stretch/>
          </p:blipFill>
          <p:spPr>
            <a:xfrm>
              <a:off x="9034106" y="2838205"/>
              <a:ext cx="1407883" cy="1440000"/>
            </a:xfrm>
            <a:prstGeom prst="rect">
              <a:avLst/>
            </a:prstGeom>
          </p:spPr>
        </p:pic>
        <p:pic>
          <p:nvPicPr>
            <p:cNvPr id="13" name="Picture 12"/>
            <p:cNvPicPr>
              <a:picLocks noChangeAspect="1"/>
            </p:cNvPicPr>
            <p:nvPr/>
          </p:nvPicPr>
          <p:blipFill rotWithShape="1">
            <a:blip r:embed="rId7"/>
            <a:srcRect l="25425" t="7337" r="25675" b="5870"/>
            <a:stretch/>
          </p:blipFill>
          <p:spPr>
            <a:xfrm>
              <a:off x="10098530" y="3718131"/>
              <a:ext cx="1443024" cy="1440000"/>
            </a:xfrm>
            <a:prstGeom prst="rect">
              <a:avLst/>
            </a:prstGeom>
          </p:spPr>
        </p:pic>
        <p:sp>
          <p:nvSpPr>
            <p:cNvPr id="14" name="TextBox 13"/>
            <p:cNvSpPr txBox="1"/>
            <p:nvPr/>
          </p:nvSpPr>
          <p:spPr>
            <a:xfrm>
              <a:off x="5938735" y="409532"/>
              <a:ext cx="1440000" cy="307777"/>
            </a:xfrm>
            <a:prstGeom prst="rect">
              <a:avLst/>
            </a:prstGeom>
            <a:noFill/>
          </p:spPr>
          <p:txBody>
            <a:bodyPr wrap="square" rtlCol="0">
              <a:spAutoFit/>
            </a:bodyPr>
            <a:lstStyle/>
            <a:p>
              <a:pPr algn="ctr"/>
              <a:r>
                <a:rPr lang="nl-BE" sz="1400" dirty="0" err="1" smtClean="0"/>
                <a:t>Fixation</a:t>
              </a:r>
              <a:endParaRPr lang="nl-BE" sz="1400" dirty="0"/>
            </a:p>
          </p:txBody>
        </p:sp>
        <p:sp>
          <p:nvSpPr>
            <p:cNvPr id="15" name="TextBox 14"/>
            <p:cNvSpPr txBox="1"/>
            <p:nvPr/>
          </p:nvSpPr>
          <p:spPr>
            <a:xfrm>
              <a:off x="6969811" y="1064742"/>
              <a:ext cx="1440000" cy="307777"/>
            </a:xfrm>
            <a:prstGeom prst="rect">
              <a:avLst/>
            </a:prstGeom>
            <a:noFill/>
          </p:spPr>
          <p:txBody>
            <a:bodyPr wrap="square" rtlCol="0">
              <a:spAutoFit/>
            </a:bodyPr>
            <a:lstStyle/>
            <a:p>
              <a:pPr algn="ctr"/>
              <a:r>
                <a:rPr lang="nl-BE" sz="1400" dirty="0" smtClean="0"/>
                <a:t>Motion</a:t>
              </a:r>
              <a:endParaRPr lang="nl-BE" sz="1400" dirty="0"/>
            </a:p>
          </p:txBody>
        </p:sp>
        <p:sp>
          <p:nvSpPr>
            <p:cNvPr id="16" name="TextBox 15"/>
            <p:cNvSpPr txBox="1"/>
            <p:nvPr/>
          </p:nvSpPr>
          <p:spPr>
            <a:xfrm>
              <a:off x="7919731" y="1814002"/>
              <a:ext cx="1915808" cy="307777"/>
            </a:xfrm>
            <a:prstGeom prst="rect">
              <a:avLst/>
            </a:prstGeom>
            <a:noFill/>
          </p:spPr>
          <p:txBody>
            <a:bodyPr wrap="square" rtlCol="0">
              <a:spAutoFit/>
            </a:bodyPr>
            <a:lstStyle/>
            <a:p>
              <a:pPr algn="ctr"/>
              <a:r>
                <a:rPr lang="nl-BE" sz="1400" dirty="0"/>
                <a:t>Response</a:t>
              </a:r>
            </a:p>
          </p:txBody>
        </p:sp>
        <p:sp>
          <p:nvSpPr>
            <p:cNvPr id="17" name="TextBox 16"/>
            <p:cNvSpPr txBox="1"/>
            <p:nvPr/>
          </p:nvSpPr>
          <p:spPr>
            <a:xfrm>
              <a:off x="9080274" y="2529628"/>
              <a:ext cx="1952625" cy="307777"/>
            </a:xfrm>
            <a:prstGeom prst="rect">
              <a:avLst/>
            </a:prstGeom>
            <a:noFill/>
          </p:spPr>
          <p:txBody>
            <a:bodyPr wrap="square" rtlCol="0">
              <a:spAutoFit/>
            </a:bodyPr>
            <a:lstStyle/>
            <a:p>
              <a:pPr algn="ctr"/>
              <a:r>
                <a:rPr lang="nl-BE" sz="1400" dirty="0" err="1"/>
                <a:t>Confirmation</a:t>
              </a:r>
              <a:endParaRPr lang="nl-BE" sz="1400" dirty="0"/>
            </a:p>
          </p:txBody>
        </p:sp>
        <p:sp>
          <p:nvSpPr>
            <p:cNvPr id="18" name="TextBox 17"/>
            <p:cNvSpPr txBox="1"/>
            <p:nvPr/>
          </p:nvSpPr>
          <p:spPr>
            <a:xfrm>
              <a:off x="9861458" y="3409554"/>
              <a:ext cx="1963628" cy="307777"/>
            </a:xfrm>
            <a:prstGeom prst="rect">
              <a:avLst/>
            </a:prstGeom>
            <a:noFill/>
          </p:spPr>
          <p:txBody>
            <a:bodyPr wrap="square" rtlCol="0">
              <a:spAutoFit/>
            </a:bodyPr>
            <a:lstStyle/>
            <a:p>
              <a:pPr algn="ctr"/>
              <a:r>
                <a:rPr lang="nl-BE" sz="1400" dirty="0"/>
                <a:t>Feedback</a:t>
              </a:r>
            </a:p>
          </p:txBody>
        </p:sp>
        <p:sp>
          <p:nvSpPr>
            <p:cNvPr id="19" name="TextBox 18"/>
            <p:cNvSpPr txBox="1"/>
            <p:nvPr/>
          </p:nvSpPr>
          <p:spPr>
            <a:xfrm>
              <a:off x="8235108" y="3505737"/>
              <a:ext cx="1041692" cy="523220"/>
            </a:xfrm>
            <a:prstGeom prst="rect">
              <a:avLst/>
            </a:prstGeom>
            <a:noFill/>
          </p:spPr>
          <p:txBody>
            <a:bodyPr wrap="square" rtlCol="0">
              <a:spAutoFit/>
            </a:bodyPr>
            <a:lstStyle/>
            <a:p>
              <a:r>
                <a:rPr lang="nl-BE" sz="1400" dirty="0" err="1" smtClean="0"/>
                <a:t>Untill</a:t>
              </a:r>
              <a:r>
                <a:rPr lang="nl-BE" sz="1400" dirty="0" smtClean="0"/>
                <a:t> response</a:t>
              </a:r>
              <a:endParaRPr lang="nl-BE" sz="1400" dirty="0"/>
            </a:p>
          </p:txBody>
        </p:sp>
        <p:sp>
          <p:nvSpPr>
            <p:cNvPr id="20" name="TextBox 19"/>
            <p:cNvSpPr txBox="1"/>
            <p:nvPr/>
          </p:nvSpPr>
          <p:spPr>
            <a:xfrm>
              <a:off x="9321634" y="4294431"/>
              <a:ext cx="1079647" cy="307777"/>
            </a:xfrm>
            <a:prstGeom prst="rect">
              <a:avLst/>
            </a:prstGeom>
            <a:noFill/>
          </p:spPr>
          <p:txBody>
            <a:bodyPr wrap="square" rtlCol="0">
              <a:spAutoFit/>
            </a:bodyPr>
            <a:lstStyle/>
            <a:p>
              <a:r>
                <a:rPr lang="nl-BE" sz="1400" dirty="0"/>
                <a:t>100 ms</a:t>
              </a:r>
            </a:p>
          </p:txBody>
        </p:sp>
        <p:sp>
          <p:nvSpPr>
            <p:cNvPr id="21" name="TextBox 20"/>
            <p:cNvSpPr txBox="1"/>
            <p:nvPr/>
          </p:nvSpPr>
          <p:spPr>
            <a:xfrm>
              <a:off x="10469937" y="5192932"/>
              <a:ext cx="1079647" cy="307777"/>
            </a:xfrm>
            <a:prstGeom prst="rect">
              <a:avLst/>
            </a:prstGeom>
            <a:noFill/>
          </p:spPr>
          <p:txBody>
            <a:bodyPr wrap="square" rtlCol="0">
              <a:spAutoFit/>
            </a:bodyPr>
            <a:lstStyle/>
            <a:p>
              <a:r>
                <a:rPr lang="nl-BE" sz="1400" dirty="0"/>
                <a:t>100 ms</a:t>
              </a:r>
            </a:p>
          </p:txBody>
        </p:sp>
      </p:grpSp>
      <p:sp>
        <p:nvSpPr>
          <p:cNvPr id="38" name="Content Placeholder 2"/>
          <p:cNvSpPr txBox="1">
            <a:spLocks/>
          </p:cNvSpPr>
          <p:nvPr/>
        </p:nvSpPr>
        <p:spPr>
          <a:xfrm>
            <a:off x="838200" y="2506662"/>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smtClean="0">
                <a:solidFill>
                  <a:srgbClr val="19436D"/>
                </a:solidFill>
              </a:rPr>
              <a:t>Global motion direction estimation task</a:t>
            </a:r>
            <a:r>
              <a:rPr lang="en-US" sz="2000" dirty="0" smtClean="0">
                <a:solidFill>
                  <a:srgbClr val="19436D"/>
                </a:solidFill>
              </a:rPr>
              <a:t/>
            </a:r>
            <a:br>
              <a:rPr lang="en-US" sz="2000" dirty="0" smtClean="0">
                <a:solidFill>
                  <a:srgbClr val="19436D"/>
                </a:solidFill>
              </a:rPr>
            </a:br>
            <a:r>
              <a:rPr lang="en-US" sz="1800" dirty="0" smtClean="0">
                <a:solidFill>
                  <a:srgbClr val="19436D"/>
                </a:solidFill>
              </a:rPr>
              <a:t/>
            </a:r>
            <a:br>
              <a:rPr lang="en-US" sz="1800" dirty="0" smtClean="0">
                <a:solidFill>
                  <a:srgbClr val="19436D"/>
                </a:solidFill>
              </a:rPr>
            </a:br>
            <a:endParaRPr lang="en-US" sz="1800" dirty="0" smtClean="0">
              <a:solidFill>
                <a:srgbClr val="19436D"/>
              </a:solidFill>
            </a:endParaRPr>
          </a:p>
          <a:p>
            <a:pPr marL="0" indent="0">
              <a:buFont typeface="Arial" panose="020B0604020202020204" pitchFamily="34" charset="0"/>
              <a:buNone/>
            </a:pPr>
            <a:endParaRPr lang="en-US" sz="2000" dirty="0" smtClean="0">
              <a:solidFill>
                <a:srgbClr val="19436D"/>
              </a:solidFill>
            </a:endParaRPr>
          </a:p>
          <a:p>
            <a:endParaRPr lang="en-US" sz="2000" dirty="0">
              <a:solidFill>
                <a:srgbClr val="19436D"/>
              </a:solidFill>
            </a:endParaRPr>
          </a:p>
        </p:txBody>
      </p:sp>
      <p:pic>
        <p:nvPicPr>
          <p:cNvPr id="1028" name="Picture 4" descr="Afbeeldingsresultaat voor note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67293" y="615833"/>
            <a:ext cx="569073" cy="426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6780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19436D"/>
                </a:solidFill>
              </a:rPr>
              <a:t>Method</a:t>
            </a:r>
            <a:endParaRPr lang="en-US" b="1" dirty="0">
              <a:solidFill>
                <a:srgbClr val="19436D"/>
              </a:solidFill>
            </a:endParaRPr>
          </a:p>
        </p:txBody>
      </p:sp>
      <p:sp>
        <p:nvSpPr>
          <p:cNvPr id="3" name="Content Placeholder 2"/>
          <p:cNvSpPr>
            <a:spLocks noGrp="1"/>
          </p:cNvSpPr>
          <p:nvPr>
            <p:ph idx="1"/>
          </p:nvPr>
        </p:nvSpPr>
        <p:spPr>
          <a:xfrm>
            <a:off x="838200" y="2506662"/>
            <a:ext cx="10515600" cy="4351338"/>
          </a:xfrm>
        </p:spPr>
        <p:txBody>
          <a:bodyPr>
            <a:noAutofit/>
          </a:bodyPr>
          <a:lstStyle/>
          <a:p>
            <a:r>
              <a:rPr lang="en-US" sz="2400" dirty="0">
                <a:solidFill>
                  <a:srgbClr val="19436D"/>
                </a:solidFill>
              </a:rPr>
              <a:t>A white-bordered circular aperture (15°) </a:t>
            </a:r>
            <a:endParaRPr lang="nl-BE" sz="2400" dirty="0">
              <a:solidFill>
                <a:srgbClr val="19436D"/>
              </a:solidFill>
            </a:endParaRPr>
          </a:p>
          <a:p>
            <a:r>
              <a:rPr lang="en-US" sz="2400" dirty="0" smtClean="0">
                <a:solidFill>
                  <a:srgbClr val="19436D"/>
                </a:solidFill>
              </a:rPr>
              <a:t>A black fixation point (0.10°) </a:t>
            </a:r>
          </a:p>
          <a:p>
            <a:r>
              <a:rPr lang="en-US" sz="2400" dirty="0" smtClean="0">
                <a:solidFill>
                  <a:srgbClr val="19436D"/>
                </a:solidFill>
              </a:rPr>
              <a:t>Unlimited lifetime random dot patterns</a:t>
            </a:r>
          </a:p>
          <a:p>
            <a:r>
              <a:rPr lang="en-US" sz="2400" dirty="0" smtClean="0">
                <a:solidFill>
                  <a:srgbClr val="19436D"/>
                </a:solidFill>
              </a:rPr>
              <a:t>Speed: 3°/sec</a:t>
            </a:r>
          </a:p>
          <a:p>
            <a:r>
              <a:rPr lang="en-US" sz="2400" dirty="0" smtClean="0">
                <a:solidFill>
                  <a:srgbClr val="19436D"/>
                </a:solidFill>
              </a:rPr>
              <a:t>Moving for 400 </a:t>
            </a:r>
            <a:r>
              <a:rPr lang="en-US" sz="2400" dirty="0" err="1" smtClean="0">
                <a:solidFill>
                  <a:srgbClr val="19436D"/>
                </a:solidFill>
              </a:rPr>
              <a:t>ms</a:t>
            </a:r>
            <a:endParaRPr lang="en-US" sz="2400" dirty="0" smtClean="0">
              <a:solidFill>
                <a:srgbClr val="19436D"/>
              </a:solidFill>
            </a:endParaRPr>
          </a:p>
          <a:p>
            <a:r>
              <a:rPr lang="en-US" sz="2400" dirty="0" smtClean="0">
                <a:solidFill>
                  <a:srgbClr val="19436D"/>
                </a:solidFill>
              </a:rPr>
              <a:t>100 white dots (diameter 0.44°)</a:t>
            </a:r>
          </a:p>
          <a:p>
            <a:r>
              <a:rPr lang="en-US" sz="2400" dirty="0" smtClean="0">
                <a:solidFill>
                  <a:srgbClr val="19436D"/>
                </a:solidFill>
              </a:rPr>
              <a:t>Individual motion direction of dots sampled from Gaussian distribution (high vs. low variance)</a:t>
            </a:r>
            <a:r>
              <a:rPr lang="en-US" sz="2400" dirty="0">
                <a:solidFill>
                  <a:srgbClr val="19436D"/>
                </a:solidFill>
              </a:rPr>
              <a:t/>
            </a:r>
            <a:br>
              <a:rPr lang="en-US" sz="2400" dirty="0">
                <a:solidFill>
                  <a:srgbClr val="19436D"/>
                </a:solidFill>
              </a:rPr>
            </a:br>
            <a:endParaRPr lang="en-US" sz="2400" dirty="0">
              <a:solidFill>
                <a:srgbClr val="19436D"/>
              </a:solidFill>
            </a:endParaRPr>
          </a:p>
          <a:p>
            <a:pPr marL="0" indent="0">
              <a:buNone/>
            </a:pPr>
            <a:endParaRPr lang="en-US" sz="2000" dirty="0">
              <a:solidFill>
                <a:srgbClr val="19436D"/>
              </a:solidFill>
            </a:endParaRPr>
          </a:p>
          <a:p>
            <a:endParaRPr lang="en-US" sz="2000" dirty="0">
              <a:solidFill>
                <a:srgbClr val="19436D"/>
              </a:solidFill>
            </a:endParaRPr>
          </a:p>
        </p:txBody>
      </p:sp>
      <p:sp>
        <p:nvSpPr>
          <p:cNvPr id="4" name="TextBox 3"/>
          <p:cNvSpPr txBox="1"/>
          <p:nvPr/>
        </p:nvSpPr>
        <p:spPr>
          <a:xfrm>
            <a:off x="838200" y="1672739"/>
            <a:ext cx="1047082" cy="461665"/>
          </a:xfrm>
          <a:prstGeom prst="rect">
            <a:avLst/>
          </a:prstGeom>
          <a:noFill/>
        </p:spPr>
        <p:txBody>
          <a:bodyPr wrap="none" rtlCol="0">
            <a:spAutoFit/>
          </a:bodyPr>
          <a:lstStyle/>
          <a:p>
            <a:r>
              <a:rPr lang="en-US" sz="2400" u="sng" dirty="0" smtClean="0">
                <a:solidFill>
                  <a:srgbClr val="19436D"/>
                </a:solidFill>
              </a:rPr>
              <a:t>Stimuli</a:t>
            </a:r>
            <a:endParaRPr lang="en-US" sz="2400" u="sng" dirty="0">
              <a:solidFill>
                <a:srgbClr val="19436D"/>
              </a:solidFill>
            </a:endParaRPr>
          </a:p>
        </p:txBody>
      </p:sp>
      <p:sp>
        <p:nvSpPr>
          <p:cNvPr id="5" name="Slide Number Placeholder 4"/>
          <p:cNvSpPr>
            <a:spLocks noGrp="1"/>
          </p:cNvSpPr>
          <p:nvPr>
            <p:ph type="sldNum" sz="quarter" idx="12"/>
          </p:nvPr>
        </p:nvSpPr>
        <p:spPr/>
        <p:txBody>
          <a:bodyPr/>
          <a:lstStyle/>
          <a:p>
            <a:fld id="{133F7363-F82C-4421-9BB9-06B477198B13}" type="slidenum">
              <a:rPr lang="en-US" smtClean="0"/>
              <a:t>15</a:t>
            </a:fld>
            <a:endParaRPr lang="en-US" dirty="0"/>
          </a:p>
        </p:txBody>
      </p:sp>
      <p:pic>
        <p:nvPicPr>
          <p:cNvPr id="6" name="Picture 5"/>
          <p:cNvPicPr>
            <a:picLocks noChangeAspect="1"/>
          </p:cNvPicPr>
          <p:nvPr/>
        </p:nvPicPr>
        <p:blipFill rotWithShape="1">
          <a:blip r:embed="rId3"/>
          <a:srcRect l="25275" t="6111" r="25975" b="5895"/>
          <a:stretch/>
        </p:blipFill>
        <p:spPr>
          <a:xfrm>
            <a:off x="7941851" y="1595959"/>
            <a:ext cx="3411949" cy="3462519"/>
          </a:xfrm>
          <a:prstGeom prst="rect">
            <a:avLst/>
          </a:prstGeom>
        </p:spPr>
      </p:pic>
    </p:spTree>
    <p:extLst>
      <p:ext uri="{BB962C8B-B14F-4D97-AF65-F5344CB8AC3E}">
        <p14:creationId xmlns:p14="http://schemas.microsoft.com/office/powerpoint/2010/main" val="23177609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19436D"/>
                </a:solidFill>
              </a:rPr>
              <a:t>Method</a:t>
            </a:r>
            <a:endParaRPr lang="en-US" b="1" dirty="0">
              <a:solidFill>
                <a:srgbClr val="19436D"/>
              </a:solidFill>
            </a:endParaRPr>
          </a:p>
        </p:txBody>
      </p:sp>
      <p:sp>
        <p:nvSpPr>
          <p:cNvPr id="4" name="TextBox 3"/>
          <p:cNvSpPr txBox="1"/>
          <p:nvPr/>
        </p:nvSpPr>
        <p:spPr>
          <a:xfrm>
            <a:off x="838200" y="1672739"/>
            <a:ext cx="4932504" cy="461665"/>
          </a:xfrm>
          <a:prstGeom prst="rect">
            <a:avLst/>
          </a:prstGeom>
          <a:noFill/>
        </p:spPr>
        <p:txBody>
          <a:bodyPr wrap="none" rtlCol="0">
            <a:spAutoFit/>
          </a:bodyPr>
          <a:lstStyle/>
          <a:p>
            <a:r>
              <a:rPr lang="en-US" sz="2400" u="sng" dirty="0" smtClean="0">
                <a:solidFill>
                  <a:srgbClr val="19436D"/>
                </a:solidFill>
              </a:rPr>
              <a:t>Implicit learning of a prior distribution</a:t>
            </a:r>
            <a:endParaRPr lang="en-US" sz="2400" u="sng" dirty="0">
              <a:solidFill>
                <a:srgbClr val="19436D"/>
              </a:solidFill>
            </a:endParaRPr>
          </a:p>
        </p:txBody>
      </p:sp>
      <p:sp>
        <p:nvSpPr>
          <p:cNvPr id="5" name="Slide Number Placeholder 4"/>
          <p:cNvSpPr>
            <a:spLocks noGrp="1"/>
          </p:cNvSpPr>
          <p:nvPr>
            <p:ph type="sldNum" sz="quarter" idx="12"/>
          </p:nvPr>
        </p:nvSpPr>
        <p:spPr/>
        <p:txBody>
          <a:bodyPr/>
          <a:lstStyle/>
          <a:p>
            <a:fld id="{133F7363-F82C-4421-9BB9-06B477198B13}" type="slidenum">
              <a:rPr lang="en-US" smtClean="0"/>
              <a:t>16</a:t>
            </a:fld>
            <a:endParaRPr lang="en-US"/>
          </a:p>
        </p:txBody>
      </p:sp>
      <p:pic>
        <p:nvPicPr>
          <p:cNvPr id="6" name="Picture 5"/>
          <p:cNvPicPr>
            <a:picLocks noChangeAspect="1"/>
          </p:cNvPicPr>
          <p:nvPr/>
        </p:nvPicPr>
        <p:blipFill rotWithShape="1">
          <a:blip r:embed="rId3"/>
          <a:srcRect l="25275" t="5978" r="25225" b="5895"/>
          <a:stretch/>
        </p:blipFill>
        <p:spPr>
          <a:xfrm>
            <a:off x="5938735" y="717309"/>
            <a:ext cx="1438619" cy="1440000"/>
          </a:xfrm>
          <a:prstGeom prst="rect">
            <a:avLst/>
          </a:prstGeom>
        </p:spPr>
      </p:pic>
      <p:pic>
        <p:nvPicPr>
          <p:cNvPr id="7" name="Picture 6"/>
          <p:cNvPicPr>
            <a:picLocks noChangeAspect="1"/>
          </p:cNvPicPr>
          <p:nvPr/>
        </p:nvPicPr>
        <p:blipFill rotWithShape="1">
          <a:blip r:embed="rId4"/>
          <a:srcRect l="25275" t="6111" r="25975" b="5895"/>
          <a:stretch/>
        </p:blipFill>
        <p:spPr>
          <a:xfrm>
            <a:off x="7071754" y="1346236"/>
            <a:ext cx="1418969" cy="1440000"/>
          </a:xfrm>
          <a:prstGeom prst="rect">
            <a:avLst/>
          </a:prstGeom>
        </p:spPr>
      </p:pic>
      <p:pic>
        <p:nvPicPr>
          <p:cNvPr id="8" name="Picture 7"/>
          <p:cNvPicPr>
            <a:picLocks noChangeAspect="1"/>
          </p:cNvPicPr>
          <p:nvPr/>
        </p:nvPicPr>
        <p:blipFill rotWithShape="1">
          <a:blip r:embed="rId5"/>
          <a:srcRect l="25575" t="5145" r="25525" b="5894"/>
          <a:stretch/>
        </p:blipFill>
        <p:spPr>
          <a:xfrm>
            <a:off x="8122506" y="2105362"/>
            <a:ext cx="1407883" cy="1440000"/>
          </a:xfrm>
          <a:prstGeom prst="rect">
            <a:avLst/>
          </a:prstGeom>
        </p:spPr>
      </p:pic>
      <p:cxnSp>
        <p:nvCxnSpPr>
          <p:cNvPr id="9" name="Straight Arrow Connector 8"/>
          <p:cNvCxnSpPr/>
          <p:nvPr/>
        </p:nvCxnSpPr>
        <p:spPr>
          <a:xfrm>
            <a:off x="5490264" y="2121043"/>
            <a:ext cx="5264483" cy="381293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7329289" y="2814594"/>
            <a:ext cx="888161" cy="307777"/>
          </a:xfrm>
          <a:prstGeom prst="rect">
            <a:avLst/>
          </a:prstGeom>
          <a:noFill/>
        </p:spPr>
        <p:txBody>
          <a:bodyPr wrap="square" rtlCol="0">
            <a:spAutoFit/>
          </a:bodyPr>
          <a:lstStyle/>
          <a:p>
            <a:r>
              <a:rPr lang="nl-BE" sz="1400" dirty="0"/>
              <a:t>600 ms</a:t>
            </a:r>
          </a:p>
        </p:txBody>
      </p:sp>
      <p:sp>
        <p:nvSpPr>
          <p:cNvPr id="11" name="TextBox 10"/>
          <p:cNvSpPr txBox="1"/>
          <p:nvPr/>
        </p:nvSpPr>
        <p:spPr>
          <a:xfrm>
            <a:off x="6108501" y="2175569"/>
            <a:ext cx="1303431" cy="307777"/>
          </a:xfrm>
          <a:prstGeom prst="rect">
            <a:avLst/>
          </a:prstGeom>
          <a:noFill/>
        </p:spPr>
        <p:txBody>
          <a:bodyPr wrap="square" rtlCol="0">
            <a:spAutoFit/>
          </a:bodyPr>
          <a:lstStyle/>
          <a:p>
            <a:r>
              <a:rPr lang="nl-BE" sz="1400" dirty="0"/>
              <a:t>1000 ms</a:t>
            </a:r>
          </a:p>
        </p:txBody>
      </p:sp>
      <p:pic>
        <p:nvPicPr>
          <p:cNvPr id="12" name="Picture 11"/>
          <p:cNvPicPr>
            <a:picLocks noChangeAspect="1"/>
          </p:cNvPicPr>
          <p:nvPr/>
        </p:nvPicPr>
        <p:blipFill rotWithShape="1">
          <a:blip r:embed="rId5"/>
          <a:srcRect l="25575" t="5145" r="25525" b="5894"/>
          <a:stretch/>
        </p:blipFill>
        <p:spPr>
          <a:xfrm>
            <a:off x="9034106" y="2838205"/>
            <a:ext cx="1407883" cy="1440000"/>
          </a:xfrm>
          <a:prstGeom prst="rect">
            <a:avLst/>
          </a:prstGeom>
        </p:spPr>
      </p:pic>
      <p:pic>
        <p:nvPicPr>
          <p:cNvPr id="13" name="Picture 12"/>
          <p:cNvPicPr>
            <a:picLocks noChangeAspect="1"/>
          </p:cNvPicPr>
          <p:nvPr/>
        </p:nvPicPr>
        <p:blipFill rotWithShape="1">
          <a:blip r:embed="rId6"/>
          <a:srcRect l="25425" t="7337" r="25675" b="5870"/>
          <a:stretch/>
        </p:blipFill>
        <p:spPr>
          <a:xfrm>
            <a:off x="10098530" y="3718131"/>
            <a:ext cx="1443024" cy="1440000"/>
          </a:xfrm>
          <a:prstGeom prst="rect">
            <a:avLst/>
          </a:prstGeom>
        </p:spPr>
      </p:pic>
      <p:sp>
        <p:nvSpPr>
          <p:cNvPr id="14" name="TextBox 13"/>
          <p:cNvSpPr txBox="1"/>
          <p:nvPr/>
        </p:nvSpPr>
        <p:spPr>
          <a:xfrm>
            <a:off x="5938735" y="409532"/>
            <a:ext cx="1440000" cy="307777"/>
          </a:xfrm>
          <a:prstGeom prst="rect">
            <a:avLst/>
          </a:prstGeom>
          <a:noFill/>
        </p:spPr>
        <p:txBody>
          <a:bodyPr wrap="square" rtlCol="0">
            <a:spAutoFit/>
          </a:bodyPr>
          <a:lstStyle/>
          <a:p>
            <a:pPr algn="ctr"/>
            <a:r>
              <a:rPr lang="nl-BE" sz="1400" dirty="0" err="1" smtClean="0"/>
              <a:t>Fixation</a:t>
            </a:r>
            <a:endParaRPr lang="nl-BE" sz="1400" dirty="0"/>
          </a:p>
        </p:txBody>
      </p:sp>
      <p:sp>
        <p:nvSpPr>
          <p:cNvPr id="15" name="TextBox 14"/>
          <p:cNvSpPr txBox="1"/>
          <p:nvPr/>
        </p:nvSpPr>
        <p:spPr>
          <a:xfrm>
            <a:off x="6969811" y="1064742"/>
            <a:ext cx="1440000" cy="307777"/>
          </a:xfrm>
          <a:prstGeom prst="rect">
            <a:avLst/>
          </a:prstGeom>
          <a:noFill/>
        </p:spPr>
        <p:txBody>
          <a:bodyPr wrap="square" rtlCol="0">
            <a:spAutoFit/>
          </a:bodyPr>
          <a:lstStyle/>
          <a:p>
            <a:pPr algn="ctr"/>
            <a:r>
              <a:rPr lang="nl-BE" sz="1400" dirty="0" smtClean="0"/>
              <a:t>Motion</a:t>
            </a:r>
            <a:endParaRPr lang="nl-BE" sz="1400" dirty="0"/>
          </a:p>
        </p:txBody>
      </p:sp>
      <p:sp>
        <p:nvSpPr>
          <p:cNvPr id="16" name="TextBox 15"/>
          <p:cNvSpPr txBox="1"/>
          <p:nvPr/>
        </p:nvSpPr>
        <p:spPr>
          <a:xfrm>
            <a:off x="7919731" y="1814002"/>
            <a:ext cx="1915808" cy="307777"/>
          </a:xfrm>
          <a:prstGeom prst="rect">
            <a:avLst/>
          </a:prstGeom>
          <a:noFill/>
        </p:spPr>
        <p:txBody>
          <a:bodyPr wrap="square" rtlCol="0">
            <a:spAutoFit/>
          </a:bodyPr>
          <a:lstStyle/>
          <a:p>
            <a:pPr algn="ctr"/>
            <a:r>
              <a:rPr lang="nl-BE" sz="1400" dirty="0"/>
              <a:t>Response</a:t>
            </a:r>
          </a:p>
        </p:txBody>
      </p:sp>
      <p:sp>
        <p:nvSpPr>
          <p:cNvPr id="17" name="TextBox 16"/>
          <p:cNvSpPr txBox="1"/>
          <p:nvPr/>
        </p:nvSpPr>
        <p:spPr>
          <a:xfrm>
            <a:off x="9080274" y="2529628"/>
            <a:ext cx="1952625" cy="307777"/>
          </a:xfrm>
          <a:prstGeom prst="rect">
            <a:avLst/>
          </a:prstGeom>
          <a:noFill/>
        </p:spPr>
        <p:txBody>
          <a:bodyPr wrap="square" rtlCol="0">
            <a:spAutoFit/>
          </a:bodyPr>
          <a:lstStyle/>
          <a:p>
            <a:pPr algn="ctr"/>
            <a:r>
              <a:rPr lang="nl-BE" sz="1400" dirty="0" err="1"/>
              <a:t>Confirmation</a:t>
            </a:r>
            <a:endParaRPr lang="nl-BE" sz="1400" dirty="0"/>
          </a:p>
        </p:txBody>
      </p:sp>
      <p:sp>
        <p:nvSpPr>
          <p:cNvPr id="18" name="TextBox 17"/>
          <p:cNvSpPr txBox="1"/>
          <p:nvPr/>
        </p:nvSpPr>
        <p:spPr>
          <a:xfrm>
            <a:off x="9861458" y="3409554"/>
            <a:ext cx="1963628" cy="307777"/>
          </a:xfrm>
          <a:prstGeom prst="rect">
            <a:avLst/>
          </a:prstGeom>
          <a:noFill/>
        </p:spPr>
        <p:txBody>
          <a:bodyPr wrap="square" rtlCol="0">
            <a:spAutoFit/>
          </a:bodyPr>
          <a:lstStyle/>
          <a:p>
            <a:pPr algn="ctr"/>
            <a:r>
              <a:rPr lang="nl-BE" sz="1400" dirty="0"/>
              <a:t>Feedback</a:t>
            </a:r>
          </a:p>
        </p:txBody>
      </p:sp>
      <p:sp>
        <p:nvSpPr>
          <p:cNvPr id="19" name="TextBox 18"/>
          <p:cNvSpPr txBox="1"/>
          <p:nvPr/>
        </p:nvSpPr>
        <p:spPr>
          <a:xfrm>
            <a:off x="8080192" y="3504293"/>
            <a:ext cx="1041692" cy="523220"/>
          </a:xfrm>
          <a:prstGeom prst="rect">
            <a:avLst/>
          </a:prstGeom>
          <a:noFill/>
        </p:spPr>
        <p:txBody>
          <a:bodyPr wrap="square" rtlCol="0">
            <a:spAutoFit/>
          </a:bodyPr>
          <a:lstStyle/>
          <a:p>
            <a:r>
              <a:rPr lang="nl-BE" sz="1400" dirty="0" err="1" smtClean="0"/>
              <a:t>Untill</a:t>
            </a:r>
            <a:r>
              <a:rPr lang="nl-BE" sz="1400" dirty="0" smtClean="0"/>
              <a:t> response</a:t>
            </a:r>
            <a:endParaRPr lang="nl-BE" sz="1400" dirty="0"/>
          </a:p>
        </p:txBody>
      </p:sp>
      <p:sp>
        <p:nvSpPr>
          <p:cNvPr id="20" name="TextBox 19"/>
          <p:cNvSpPr txBox="1"/>
          <p:nvPr/>
        </p:nvSpPr>
        <p:spPr>
          <a:xfrm>
            <a:off x="9321634" y="4294431"/>
            <a:ext cx="1079647" cy="307777"/>
          </a:xfrm>
          <a:prstGeom prst="rect">
            <a:avLst/>
          </a:prstGeom>
          <a:noFill/>
        </p:spPr>
        <p:txBody>
          <a:bodyPr wrap="square" rtlCol="0">
            <a:spAutoFit/>
          </a:bodyPr>
          <a:lstStyle/>
          <a:p>
            <a:r>
              <a:rPr lang="nl-BE" sz="1400" dirty="0"/>
              <a:t>100 ms</a:t>
            </a:r>
          </a:p>
        </p:txBody>
      </p:sp>
      <p:sp>
        <p:nvSpPr>
          <p:cNvPr id="23" name="Rounded Rectangle 22"/>
          <p:cNvSpPr/>
          <p:nvPr/>
        </p:nvSpPr>
        <p:spPr>
          <a:xfrm>
            <a:off x="489264" y="3244648"/>
            <a:ext cx="6721642" cy="3480970"/>
          </a:xfrm>
          <a:prstGeom prst="roundRect">
            <a:avLst/>
          </a:prstGeom>
          <a:solidFill>
            <a:schemeClr val="accent1">
              <a:lumMod val="20000"/>
              <a:lumOff val="80000"/>
              <a:alpha val="1686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TextBox 20"/>
          <p:cNvSpPr txBox="1"/>
          <p:nvPr/>
        </p:nvSpPr>
        <p:spPr>
          <a:xfrm>
            <a:off x="10469937" y="5192932"/>
            <a:ext cx="1079647" cy="307777"/>
          </a:xfrm>
          <a:prstGeom prst="rect">
            <a:avLst/>
          </a:prstGeom>
          <a:noFill/>
        </p:spPr>
        <p:txBody>
          <a:bodyPr wrap="square" rtlCol="0">
            <a:spAutoFit/>
          </a:bodyPr>
          <a:lstStyle/>
          <a:p>
            <a:r>
              <a:rPr lang="nl-BE" sz="1400" dirty="0"/>
              <a:t>100 ms</a:t>
            </a:r>
          </a:p>
        </p:txBody>
      </p:sp>
      <p:pic>
        <p:nvPicPr>
          <p:cNvPr id="27" name="Picture 26"/>
          <p:cNvPicPr>
            <a:picLocks noChangeAspect="1"/>
          </p:cNvPicPr>
          <p:nvPr/>
        </p:nvPicPr>
        <p:blipFill>
          <a:blip r:embed="rId7"/>
          <a:stretch>
            <a:fillRect/>
          </a:stretch>
        </p:blipFill>
        <p:spPr>
          <a:xfrm>
            <a:off x="1881258" y="3573810"/>
            <a:ext cx="2087534" cy="1355821"/>
          </a:xfrm>
          <a:prstGeom prst="rect">
            <a:avLst/>
          </a:prstGeom>
        </p:spPr>
      </p:pic>
      <p:pic>
        <p:nvPicPr>
          <p:cNvPr id="28" name="Picture 27"/>
          <p:cNvPicPr>
            <a:picLocks noChangeAspect="1"/>
          </p:cNvPicPr>
          <p:nvPr/>
        </p:nvPicPr>
        <p:blipFill>
          <a:blip r:embed="rId8"/>
          <a:stretch>
            <a:fillRect/>
          </a:stretch>
        </p:blipFill>
        <p:spPr>
          <a:xfrm>
            <a:off x="4654104" y="3593590"/>
            <a:ext cx="2057343" cy="1357200"/>
          </a:xfrm>
          <a:prstGeom prst="rect">
            <a:avLst/>
          </a:prstGeom>
        </p:spPr>
      </p:pic>
      <p:sp>
        <p:nvSpPr>
          <p:cNvPr id="53" name="Forme libre 41"/>
          <p:cNvSpPr/>
          <p:nvPr/>
        </p:nvSpPr>
        <p:spPr>
          <a:xfrm>
            <a:off x="4741991" y="3702504"/>
            <a:ext cx="1348843" cy="1114347"/>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2775C3">
              <a:alpha val="40000"/>
            </a:srgbClr>
          </a:solidFill>
          <a:ln w="28575" cap="flat" cmpd="sng" algn="ctr">
            <a:solidFill>
              <a:srgbClr val="2775C3">
                <a:alpha val="30196"/>
              </a:srgbClr>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sp>
        <p:nvSpPr>
          <p:cNvPr id="31" name="Forme libre 41"/>
          <p:cNvSpPr/>
          <p:nvPr/>
        </p:nvSpPr>
        <p:spPr>
          <a:xfrm>
            <a:off x="2094203" y="5242773"/>
            <a:ext cx="1348843" cy="1114347"/>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FF0000">
              <a:alpha val="40000"/>
            </a:srgbClr>
          </a:solidFill>
          <a:ln w="28575" cap="flat" cmpd="sng" algn="ctr">
            <a:solidFill>
              <a:srgbClr val="FF0000"/>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sp>
        <p:nvSpPr>
          <p:cNvPr id="33" name="TextBox 32"/>
          <p:cNvSpPr txBox="1"/>
          <p:nvPr/>
        </p:nvSpPr>
        <p:spPr>
          <a:xfrm>
            <a:off x="1900973" y="3247814"/>
            <a:ext cx="2159720" cy="369332"/>
          </a:xfrm>
          <a:prstGeom prst="rect">
            <a:avLst/>
          </a:prstGeom>
          <a:noFill/>
        </p:spPr>
        <p:txBody>
          <a:bodyPr wrap="square" rtlCol="0">
            <a:spAutoFit/>
          </a:bodyPr>
          <a:lstStyle/>
          <a:p>
            <a:r>
              <a:rPr lang="nl-BE" dirty="0" smtClean="0">
                <a:solidFill>
                  <a:schemeClr val="accent5">
                    <a:lumMod val="50000"/>
                  </a:schemeClr>
                </a:solidFill>
              </a:rPr>
              <a:t>3 </a:t>
            </a:r>
            <a:r>
              <a:rPr lang="nl-BE" dirty="0" err="1" smtClean="0">
                <a:solidFill>
                  <a:schemeClr val="accent5">
                    <a:lumMod val="50000"/>
                  </a:schemeClr>
                </a:solidFill>
              </a:rPr>
              <a:t>blocks</a:t>
            </a:r>
            <a:r>
              <a:rPr lang="nl-BE" dirty="0" smtClean="0">
                <a:solidFill>
                  <a:schemeClr val="accent5">
                    <a:lumMod val="50000"/>
                  </a:schemeClr>
                </a:solidFill>
              </a:rPr>
              <a:t> (300 trials)</a:t>
            </a:r>
            <a:endParaRPr lang="nl-BE" dirty="0">
              <a:solidFill>
                <a:schemeClr val="accent5">
                  <a:lumMod val="50000"/>
                </a:schemeClr>
              </a:solidFill>
            </a:endParaRPr>
          </a:p>
        </p:txBody>
      </p:sp>
      <p:sp>
        <p:nvSpPr>
          <p:cNvPr id="34" name="TextBox 33"/>
          <p:cNvSpPr txBox="1"/>
          <p:nvPr/>
        </p:nvSpPr>
        <p:spPr>
          <a:xfrm>
            <a:off x="4724299" y="3247465"/>
            <a:ext cx="2159720" cy="369332"/>
          </a:xfrm>
          <a:prstGeom prst="rect">
            <a:avLst/>
          </a:prstGeom>
          <a:noFill/>
        </p:spPr>
        <p:txBody>
          <a:bodyPr wrap="square" rtlCol="0">
            <a:spAutoFit/>
          </a:bodyPr>
          <a:lstStyle/>
          <a:p>
            <a:r>
              <a:rPr lang="nl-BE" dirty="0" smtClean="0">
                <a:solidFill>
                  <a:schemeClr val="accent5">
                    <a:lumMod val="50000"/>
                  </a:schemeClr>
                </a:solidFill>
              </a:rPr>
              <a:t>1 block (100 trials)</a:t>
            </a:r>
            <a:endParaRPr lang="nl-BE" dirty="0">
              <a:solidFill>
                <a:schemeClr val="accent5">
                  <a:lumMod val="50000"/>
                </a:schemeClr>
              </a:solidFill>
            </a:endParaRPr>
          </a:p>
        </p:txBody>
      </p:sp>
      <p:sp>
        <p:nvSpPr>
          <p:cNvPr id="35" name="TextBox 34"/>
          <p:cNvSpPr txBox="1"/>
          <p:nvPr/>
        </p:nvSpPr>
        <p:spPr>
          <a:xfrm>
            <a:off x="630886" y="3839297"/>
            <a:ext cx="1035460" cy="642174"/>
          </a:xfrm>
          <a:prstGeom prst="rect">
            <a:avLst/>
          </a:prstGeom>
          <a:noFill/>
        </p:spPr>
        <p:txBody>
          <a:bodyPr wrap="square" rtlCol="0">
            <a:spAutoFit/>
          </a:bodyPr>
          <a:lstStyle/>
          <a:p>
            <a:r>
              <a:rPr lang="nl-BE" b="1" dirty="0" err="1" smtClean="0">
                <a:solidFill>
                  <a:srgbClr val="2775C3"/>
                </a:solidFill>
              </a:rPr>
              <a:t>Sensory</a:t>
            </a:r>
            <a:r>
              <a:rPr lang="nl-BE" b="1" dirty="0" smtClean="0">
                <a:solidFill>
                  <a:srgbClr val="2775C3"/>
                </a:solidFill>
              </a:rPr>
              <a:t> </a:t>
            </a:r>
            <a:r>
              <a:rPr lang="nl-BE" b="1" dirty="0" err="1" smtClean="0">
                <a:solidFill>
                  <a:srgbClr val="2775C3"/>
                </a:solidFill>
              </a:rPr>
              <a:t>evidence</a:t>
            </a:r>
            <a:endParaRPr lang="nl-BE" b="1" dirty="0">
              <a:solidFill>
                <a:srgbClr val="2775C3"/>
              </a:solidFill>
            </a:endParaRPr>
          </a:p>
        </p:txBody>
      </p:sp>
      <p:sp>
        <p:nvSpPr>
          <p:cNvPr id="36" name="TextBox 35"/>
          <p:cNvSpPr txBox="1"/>
          <p:nvPr/>
        </p:nvSpPr>
        <p:spPr>
          <a:xfrm>
            <a:off x="677245" y="5334772"/>
            <a:ext cx="1532950" cy="646331"/>
          </a:xfrm>
          <a:prstGeom prst="rect">
            <a:avLst/>
          </a:prstGeom>
          <a:noFill/>
        </p:spPr>
        <p:txBody>
          <a:bodyPr wrap="square" rtlCol="0">
            <a:spAutoFit/>
          </a:bodyPr>
          <a:lstStyle/>
          <a:p>
            <a:r>
              <a:rPr lang="nl-BE" b="1" dirty="0" smtClean="0">
                <a:solidFill>
                  <a:srgbClr val="FF0000"/>
                </a:solidFill>
              </a:rPr>
              <a:t>Prior </a:t>
            </a:r>
            <a:r>
              <a:rPr lang="nl-BE" b="1" dirty="0" err="1" smtClean="0">
                <a:solidFill>
                  <a:srgbClr val="FF0000"/>
                </a:solidFill>
              </a:rPr>
              <a:t>distribution</a:t>
            </a:r>
            <a:endParaRPr lang="nl-BE" b="1" dirty="0">
              <a:solidFill>
                <a:srgbClr val="FF0000"/>
              </a:solidFill>
            </a:endParaRPr>
          </a:p>
        </p:txBody>
      </p:sp>
      <p:sp>
        <p:nvSpPr>
          <p:cNvPr id="38" name="Content Placeholder 2"/>
          <p:cNvSpPr txBox="1">
            <a:spLocks/>
          </p:cNvSpPr>
          <p:nvPr/>
        </p:nvSpPr>
        <p:spPr>
          <a:xfrm>
            <a:off x="838200" y="2506662"/>
            <a:ext cx="4888738" cy="6427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solidFill>
                  <a:srgbClr val="19436D"/>
                </a:solidFill>
              </a:rPr>
              <a:t>4 blocks of 100 trials each</a:t>
            </a:r>
            <a:br>
              <a:rPr lang="en-US" sz="2000" dirty="0" smtClean="0">
                <a:solidFill>
                  <a:srgbClr val="19436D"/>
                </a:solidFill>
              </a:rPr>
            </a:br>
            <a:endParaRPr lang="en-US" sz="2000" dirty="0" smtClean="0">
              <a:solidFill>
                <a:srgbClr val="19436D"/>
              </a:solidFill>
            </a:endParaRPr>
          </a:p>
          <a:p>
            <a:endParaRPr lang="en-US" sz="2000" dirty="0">
              <a:solidFill>
                <a:srgbClr val="19436D"/>
              </a:solidFill>
            </a:endParaRPr>
          </a:p>
        </p:txBody>
      </p:sp>
      <p:sp>
        <p:nvSpPr>
          <p:cNvPr id="24" name="TextBox 23"/>
          <p:cNvSpPr txBox="1"/>
          <p:nvPr/>
        </p:nvSpPr>
        <p:spPr>
          <a:xfrm>
            <a:off x="1900973" y="4899956"/>
            <a:ext cx="2091173" cy="276999"/>
          </a:xfrm>
          <a:prstGeom prst="rect">
            <a:avLst/>
          </a:prstGeom>
          <a:noFill/>
        </p:spPr>
        <p:txBody>
          <a:bodyPr wrap="square" rtlCol="0">
            <a:spAutoFit/>
          </a:bodyPr>
          <a:lstStyle/>
          <a:p>
            <a:r>
              <a:rPr lang="en-US" sz="1200" dirty="0" smtClean="0"/>
              <a:t>Average</a:t>
            </a:r>
            <a:r>
              <a:rPr lang="nl-BE" sz="1200" dirty="0" smtClean="0"/>
              <a:t> </a:t>
            </a:r>
            <a:r>
              <a:rPr lang="en-US" sz="1200" dirty="0" smtClean="0"/>
              <a:t>motion</a:t>
            </a:r>
            <a:r>
              <a:rPr lang="nl-BE" sz="1200" dirty="0" smtClean="0"/>
              <a:t> </a:t>
            </a:r>
            <a:r>
              <a:rPr lang="en-US" sz="1200" dirty="0" smtClean="0"/>
              <a:t>direction </a:t>
            </a:r>
            <a:r>
              <a:rPr lang="nl-BE" sz="1200" dirty="0" smtClean="0"/>
              <a:t>(°)</a:t>
            </a:r>
            <a:endParaRPr lang="nl-BE" sz="1200" dirty="0"/>
          </a:p>
        </p:txBody>
      </p:sp>
      <p:sp>
        <p:nvSpPr>
          <p:cNvPr id="39" name="TextBox 38"/>
          <p:cNvSpPr txBox="1"/>
          <p:nvPr/>
        </p:nvSpPr>
        <p:spPr>
          <a:xfrm>
            <a:off x="4778638" y="4876032"/>
            <a:ext cx="2091173" cy="276999"/>
          </a:xfrm>
          <a:prstGeom prst="rect">
            <a:avLst/>
          </a:prstGeom>
          <a:noFill/>
        </p:spPr>
        <p:txBody>
          <a:bodyPr wrap="square" rtlCol="0">
            <a:spAutoFit/>
          </a:bodyPr>
          <a:lstStyle/>
          <a:p>
            <a:r>
              <a:rPr lang="en-US" sz="1200" dirty="0" smtClean="0"/>
              <a:t>Average</a:t>
            </a:r>
            <a:r>
              <a:rPr lang="nl-BE" sz="1200" dirty="0" smtClean="0"/>
              <a:t> motion </a:t>
            </a:r>
            <a:r>
              <a:rPr lang="en-US" sz="1200" dirty="0" smtClean="0"/>
              <a:t>direction</a:t>
            </a:r>
            <a:r>
              <a:rPr lang="nl-BE" sz="1200" dirty="0" smtClean="0"/>
              <a:t> (°)</a:t>
            </a:r>
            <a:endParaRPr lang="nl-BE" sz="1200" dirty="0"/>
          </a:p>
        </p:txBody>
      </p:sp>
      <p:sp>
        <p:nvSpPr>
          <p:cNvPr id="40" name="TextBox 39"/>
          <p:cNvSpPr txBox="1"/>
          <p:nvPr/>
        </p:nvSpPr>
        <p:spPr>
          <a:xfrm rot="16200000">
            <a:off x="1146897" y="4082390"/>
            <a:ext cx="1136658" cy="276999"/>
          </a:xfrm>
          <a:prstGeom prst="rect">
            <a:avLst/>
          </a:prstGeom>
          <a:noFill/>
        </p:spPr>
        <p:txBody>
          <a:bodyPr wrap="square" rtlCol="0">
            <a:spAutoFit/>
          </a:bodyPr>
          <a:lstStyle/>
          <a:p>
            <a:pPr algn="ctr"/>
            <a:r>
              <a:rPr lang="en-US" sz="1200" dirty="0" smtClean="0"/>
              <a:t>Frequency</a:t>
            </a:r>
            <a:endParaRPr lang="en-US" sz="1200" dirty="0"/>
          </a:p>
        </p:txBody>
      </p:sp>
      <p:sp>
        <p:nvSpPr>
          <p:cNvPr id="41" name="TextBox 40"/>
          <p:cNvSpPr txBox="1"/>
          <p:nvPr/>
        </p:nvSpPr>
        <p:spPr>
          <a:xfrm rot="16200000">
            <a:off x="3927411" y="4133691"/>
            <a:ext cx="1136658" cy="276999"/>
          </a:xfrm>
          <a:prstGeom prst="rect">
            <a:avLst/>
          </a:prstGeom>
          <a:noFill/>
        </p:spPr>
        <p:txBody>
          <a:bodyPr wrap="square" rtlCol="0">
            <a:spAutoFit/>
          </a:bodyPr>
          <a:lstStyle/>
          <a:p>
            <a:pPr algn="ctr"/>
            <a:r>
              <a:rPr lang="en-US" sz="1200" dirty="0" smtClean="0"/>
              <a:t>Frequency</a:t>
            </a:r>
            <a:endParaRPr lang="en-US" sz="1200" dirty="0"/>
          </a:p>
        </p:txBody>
      </p:sp>
      <mc:AlternateContent xmlns:mc="http://schemas.openxmlformats.org/markup-compatibility/2006" xmlns:a14="http://schemas.microsoft.com/office/drawing/2010/main">
        <mc:Choice Requires="a14">
          <p:sp>
            <p:nvSpPr>
              <p:cNvPr id="42" name="TextBox 41"/>
              <p:cNvSpPr txBox="1"/>
              <p:nvPr/>
            </p:nvSpPr>
            <p:spPr>
              <a:xfrm>
                <a:off x="2094203" y="6375373"/>
                <a:ext cx="1348843" cy="327077"/>
              </a:xfrm>
              <a:prstGeom prst="rect">
                <a:avLst/>
              </a:prstGeom>
              <a:noFill/>
            </p:spPr>
            <p:txBody>
              <a:bodyPr wrap="square" rtlCol="0">
                <a:spAutoFit/>
              </a:bodyPr>
              <a:lstStyle/>
              <a:p>
                <a:pPr algn="ctr"/>
                <a14:m>
                  <m:oMath xmlns:m="http://schemas.openxmlformats.org/officeDocument/2006/math">
                    <m:sSub>
                      <m:sSubPr>
                        <m:ctrlPr>
                          <a:rPr lang="nl-BE" sz="1400" b="1" i="1" smtClean="0">
                            <a:solidFill>
                              <a:srgbClr val="FF0000"/>
                            </a:solidFill>
                            <a:latin typeface="Cambria Math" panose="02040503050406030204" pitchFamily="18" charset="0"/>
                          </a:rPr>
                        </m:ctrlPr>
                      </m:sSubPr>
                      <m:e>
                        <m:r>
                          <a:rPr lang="nl-BE" sz="1400" b="1" i="1" smtClean="0">
                            <a:solidFill>
                              <a:srgbClr val="FF0000"/>
                            </a:solidFill>
                            <a:latin typeface="Cambria Math" panose="02040503050406030204" pitchFamily="18" charset="0"/>
                            <a:ea typeface="Cambria Math" panose="02040503050406030204" pitchFamily="18" charset="0"/>
                          </a:rPr>
                          <m:t>𝝁</m:t>
                        </m:r>
                      </m:e>
                      <m:sub>
                        <m:r>
                          <a:rPr lang="nl-BE" sz="1400" b="1" i="1" smtClean="0">
                            <a:solidFill>
                              <a:srgbClr val="FF0000"/>
                            </a:solidFill>
                            <a:latin typeface="Cambria Math" panose="02040503050406030204" pitchFamily="18" charset="0"/>
                          </a:rPr>
                          <m:t>𝒑𝒓𝒊𝒐𝒓</m:t>
                        </m:r>
                      </m:sub>
                    </m:sSub>
                  </m:oMath>
                </a14:m>
                <a:r>
                  <a:rPr lang="nl-BE" sz="1400" b="1" dirty="0" smtClean="0">
                    <a:solidFill>
                      <a:srgbClr val="FF0000"/>
                    </a:solidFill>
                  </a:rPr>
                  <a:t> = 22°</a:t>
                </a:r>
                <a:endParaRPr lang="nl-BE" sz="1400" b="1" dirty="0">
                  <a:solidFill>
                    <a:srgbClr val="FF0000"/>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2094203" y="6375373"/>
                <a:ext cx="1348843" cy="327077"/>
              </a:xfrm>
              <a:prstGeom prst="rect">
                <a:avLst/>
              </a:prstGeom>
              <a:blipFill>
                <a:blip r:embed="rId9"/>
                <a:stretch>
                  <a:fillRect t="-1887" b="-15094"/>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5436861" y="6356350"/>
                <a:ext cx="1532950" cy="327077"/>
              </a:xfrm>
              <a:prstGeom prst="rect">
                <a:avLst/>
              </a:prstGeom>
              <a:noFill/>
            </p:spPr>
            <p:txBody>
              <a:bodyPr wrap="square" rtlCol="0">
                <a:spAutoFit/>
              </a:bodyPr>
              <a:lstStyle/>
              <a:p>
                <a14:m>
                  <m:oMath xmlns:m="http://schemas.openxmlformats.org/officeDocument/2006/math">
                    <m:sSub>
                      <m:sSubPr>
                        <m:ctrlPr>
                          <a:rPr lang="nl-BE" sz="1400" b="1" i="1" smtClean="0">
                            <a:solidFill>
                              <a:srgbClr val="FF0000"/>
                            </a:solidFill>
                            <a:latin typeface="Cambria Math" panose="02040503050406030204" pitchFamily="18" charset="0"/>
                          </a:rPr>
                        </m:ctrlPr>
                      </m:sSubPr>
                      <m:e>
                        <m:r>
                          <a:rPr lang="nl-BE" sz="1400" b="1" i="1" smtClean="0">
                            <a:solidFill>
                              <a:srgbClr val="FF0000"/>
                            </a:solidFill>
                            <a:latin typeface="Cambria Math" panose="02040503050406030204" pitchFamily="18" charset="0"/>
                            <a:ea typeface="Cambria Math" panose="02040503050406030204" pitchFamily="18" charset="0"/>
                          </a:rPr>
                          <m:t>𝝁</m:t>
                        </m:r>
                      </m:e>
                      <m:sub>
                        <m:r>
                          <a:rPr lang="nl-BE" sz="1400" b="1" i="1" smtClean="0">
                            <a:solidFill>
                              <a:srgbClr val="FF0000"/>
                            </a:solidFill>
                            <a:latin typeface="Cambria Math" panose="02040503050406030204" pitchFamily="18" charset="0"/>
                          </a:rPr>
                          <m:t>𝒑𝒓𝒊𝒐𝒓</m:t>
                        </m:r>
                      </m:sub>
                    </m:sSub>
                  </m:oMath>
                </a14:m>
                <a:r>
                  <a:rPr lang="nl-BE" sz="1400" b="1" dirty="0" smtClean="0">
                    <a:solidFill>
                      <a:srgbClr val="FF0000"/>
                    </a:solidFill>
                  </a:rPr>
                  <a:t> = 68°</a:t>
                </a:r>
                <a:endParaRPr lang="nl-BE" sz="1400" b="1" dirty="0">
                  <a:solidFill>
                    <a:srgbClr val="FF0000"/>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5436861" y="6356350"/>
                <a:ext cx="1532950" cy="327077"/>
              </a:xfrm>
              <a:prstGeom prst="rect">
                <a:avLst/>
              </a:prstGeom>
              <a:blipFill>
                <a:blip r:embed="rId10"/>
                <a:stretch>
                  <a:fillRect t="-1887" b="-15094"/>
                </a:stretch>
              </a:blipFill>
            </p:spPr>
            <p:txBody>
              <a:bodyPr/>
              <a:lstStyle/>
              <a:p>
                <a:r>
                  <a:rPr lang="nl-BE">
                    <a:noFill/>
                  </a:rPr>
                  <a:t> </a:t>
                </a:r>
              </a:p>
            </p:txBody>
          </p:sp>
        </mc:Fallback>
      </mc:AlternateContent>
      <p:cxnSp>
        <p:nvCxnSpPr>
          <p:cNvPr id="32" name="Straight Connector 31"/>
          <p:cNvCxnSpPr>
            <a:stCxn id="31" idx="1"/>
          </p:cNvCxnSpPr>
          <p:nvPr/>
        </p:nvCxnSpPr>
        <p:spPr>
          <a:xfrm>
            <a:off x="2784682" y="5242775"/>
            <a:ext cx="5517" cy="110943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9" name="Forme libre 41"/>
          <p:cNvSpPr/>
          <p:nvPr/>
        </p:nvSpPr>
        <p:spPr>
          <a:xfrm>
            <a:off x="5275059" y="5169414"/>
            <a:ext cx="1348843" cy="1114347"/>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FF0000">
              <a:alpha val="40000"/>
            </a:srgbClr>
          </a:solidFill>
          <a:ln w="28575" cap="flat" cmpd="sng" algn="ctr">
            <a:solidFill>
              <a:srgbClr val="FF0000"/>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cxnSp>
        <p:nvCxnSpPr>
          <p:cNvPr id="50" name="Straight Connector 49"/>
          <p:cNvCxnSpPr>
            <a:stCxn id="49" idx="1"/>
          </p:cNvCxnSpPr>
          <p:nvPr/>
        </p:nvCxnSpPr>
        <p:spPr>
          <a:xfrm>
            <a:off x="5965538" y="5169416"/>
            <a:ext cx="29431" cy="1113575"/>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4" name="Forme libre 41"/>
          <p:cNvSpPr/>
          <p:nvPr/>
        </p:nvSpPr>
        <p:spPr>
          <a:xfrm>
            <a:off x="2047288" y="3676755"/>
            <a:ext cx="1348843" cy="1114347"/>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noFill/>
          <a:ln w="28575" cap="flat" cmpd="sng" algn="ctr">
            <a:solidFill>
              <a:srgbClr val="2775C3"/>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sp>
        <p:nvSpPr>
          <p:cNvPr id="45" name="Forme libre 41"/>
          <p:cNvSpPr/>
          <p:nvPr/>
        </p:nvSpPr>
        <p:spPr>
          <a:xfrm>
            <a:off x="5270301" y="3684912"/>
            <a:ext cx="1348843" cy="1114347"/>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noFill/>
          <a:ln w="28575" cap="flat" cmpd="sng" algn="ctr">
            <a:solidFill>
              <a:srgbClr val="2775C3"/>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cxnSp>
        <p:nvCxnSpPr>
          <p:cNvPr id="22" name="Straight Connector 21"/>
          <p:cNvCxnSpPr/>
          <p:nvPr/>
        </p:nvCxnSpPr>
        <p:spPr>
          <a:xfrm flipV="1">
            <a:off x="2047288" y="6345062"/>
            <a:ext cx="1830604" cy="714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46" name="Straight Connector 45"/>
          <p:cNvCxnSpPr>
            <a:stCxn id="51" idx="0"/>
          </p:cNvCxnSpPr>
          <p:nvPr/>
        </p:nvCxnSpPr>
        <p:spPr>
          <a:xfrm flipV="1">
            <a:off x="4737845" y="6283156"/>
            <a:ext cx="2022371" cy="24123"/>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51" name="Forme libre 41"/>
          <p:cNvSpPr/>
          <p:nvPr/>
        </p:nvSpPr>
        <p:spPr>
          <a:xfrm>
            <a:off x="4737845" y="5192932"/>
            <a:ext cx="1348843" cy="1114347"/>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FF0000">
              <a:alpha val="40000"/>
            </a:srgbClr>
          </a:solidFill>
          <a:ln w="28575" cap="flat" cmpd="sng" algn="ctr">
            <a:solidFill>
              <a:srgbClr val="FF0000"/>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cxnSp>
        <p:nvCxnSpPr>
          <p:cNvPr id="52" name="Straight Connector 51"/>
          <p:cNvCxnSpPr>
            <a:stCxn id="51" idx="1"/>
          </p:cNvCxnSpPr>
          <p:nvPr/>
        </p:nvCxnSpPr>
        <p:spPr>
          <a:xfrm>
            <a:off x="5428324" y="5192934"/>
            <a:ext cx="5517" cy="110943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3" idx="1"/>
          </p:cNvCxnSpPr>
          <p:nvPr/>
        </p:nvCxnSpPr>
        <p:spPr>
          <a:xfrm>
            <a:off x="5432470" y="3702506"/>
            <a:ext cx="5517" cy="1109430"/>
          </a:xfrm>
          <a:prstGeom prst="line">
            <a:avLst/>
          </a:prstGeom>
          <a:ln w="28575">
            <a:solidFill>
              <a:srgbClr val="2775C3">
                <a:alpha val="30196"/>
              </a:srgb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745435" y="3689829"/>
            <a:ext cx="5517" cy="1109430"/>
          </a:xfrm>
          <a:prstGeom prst="line">
            <a:avLst/>
          </a:prstGeom>
          <a:ln w="28575">
            <a:solidFill>
              <a:srgbClr val="2775C3"/>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958867" y="3687370"/>
            <a:ext cx="5517" cy="1109430"/>
          </a:xfrm>
          <a:prstGeom prst="line">
            <a:avLst/>
          </a:prstGeom>
          <a:ln w="28575">
            <a:solidFill>
              <a:srgbClr val="2775C3"/>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5587297" y="5192932"/>
            <a:ext cx="2792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4" descr="Afbeeldingsresultaat voor note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69811" y="335510"/>
            <a:ext cx="569073" cy="4263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9" name="TextBox 58"/>
              <p:cNvSpPr txBox="1"/>
              <p:nvPr/>
            </p:nvSpPr>
            <p:spPr>
              <a:xfrm>
                <a:off x="3069032" y="5289313"/>
                <a:ext cx="1659628" cy="369332"/>
              </a:xfrm>
              <a:prstGeom prst="rect">
                <a:avLst/>
              </a:prstGeom>
              <a:noFill/>
            </p:spPr>
            <p:txBody>
              <a:bodyPr wrap="square" rtlCol="0">
                <a:spAutoFit/>
              </a:bodyPr>
              <a:lstStyle/>
              <a:p>
                <a14:m>
                  <m:oMath xmlns:m="http://schemas.openxmlformats.org/officeDocument/2006/math">
                    <m:sSub>
                      <m:sSubPr>
                        <m:ctrlPr>
                          <a:rPr lang="el-GR" b="1" i="1" smtClean="0">
                            <a:solidFill>
                              <a:srgbClr val="FF0000"/>
                            </a:solidFill>
                            <a:latin typeface="Cambria Math" panose="02040503050406030204" pitchFamily="18" charset="0"/>
                          </a:rPr>
                        </m:ctrlPr>
                      </m:sSubPr>
                      <m:e>
                        <m:r>
                          <m:rPr>
                            <m:nor/>
                          </m:rPr>
                          <a:rPr lang="el-GR" b="1" dirty="0" smtClean="0">
                            <a:solidFill>
                              <a:srgbClr val="FF0000"/>
                            </a:solidFill>
                          </a:rPr>
                          <m:t>σ</m:t>
                        </m:r>
                        <m:r>
                          <m:rPr>
                            <m:nor/>
                          </m:rPr>
                          <a:rPr lang="nl-BE" b="1" dirty="0" smtClean="0">
                            <a:solidFill>
                              <a:srgbClr val="FF0000"/>
                            </a:solidFill>
                          </a:rPr>
                          <m:t> </m:t>
                        </m:r>
                      </m:e>
                      <m:sub>
                        <m:r>
                          <a:rPr lang="nl-BE" b="1" i="1" dirty="0" smtClean="0">
                            <a:solidFill>
                              <a:srgbClr val="FF0000"/>
                            </a:solidFill>
                            <a:latin typeface="Cambria Math" panose="02040503050406030204" pitchFamily="18" charset="0"/>
                          </a:rPr>
                          <m:t>𝑷</m:t>
                        </m:r>
                      </m:sub>
                    </m:sSub>
                  </m:oMath>
                </a14:m>
                <a:r>
                  <a:rPr lang="nl-BE" b="1" dirty="0" smtClean="0">
                    <a:solidFill>
                      <a:srgbClr val="FF0000"/>
                    </a:solidFill>
                  </a:rPr>
                  <a:t> = 20°</a:t>
                </a:r>
                <a:endParaRPr lang="nl-BE" b="1" dirty="0">
                  <a:solidFill>
                    <a:srgbClr val="FF0000"/>
                  </a:solidFil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3069032" y="5289313"/>
                <a:ext cx="1659628" cy="369332"/>
              </a:xfrm>
              <a:prstGeom prst="rect">
                <a:avLst/>
              </a:prstGeom>
              <a:blipFill>
                <a:blip r:embed="rId12"/>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6260103" y="5224536"/>
                <a:ext cx="1659628" cy="369332"/>
              </a:xfrm>
              <a:prstGeom prst="rect">
                <a:avLst/>
              </a:prstGeom>
              <a:noFill/>
            </p:spPr>
            <p:txBody>
              <a:bodyPr wrap="square" rtlCol="0">
                <a:spAutoFit/>
              </a:bodyPr>
              <a:lstStyle/>
              <a:p>
                <a14:m>
                  <m:oMath xmlns:m="http://schemas.openxmlformats.org/officeDocument/2006/math">
                    <m:sSub>
                      <m:sSubPr>
                        <m:ctrlPr>
                          <a:rPr lang="el-GR" b="1" i="1" smtClean="0">
                            <a:solidFill>
                              <a:srgbClr val="FF0000"/>
                            </a:solidFill>
                            <a:latin typeface="Cambria Math" panose="02040503050406030204" pitchFamily="18" charset="0"/>
                          </a:rPr>
                        </m:ctrlPr>
                      </m:sSubPr>
                      <m:e>
                        <m:r>
                          <m:rPr>
                            <m:nor/>
                          </m:rPr>
                          <a:rPr lang="el-GR" b="1" dirty="0" smtClean="0">
                            <a:solidFill>
                              <a:srgbClr val="FF0000"/>
                            </a:solidFill>
                          </a:rPr>
                          <m:t>σ</m:t>
                        </m:r>
                        <m:r>
                          <m:rPr>
                            <m:nor/>
                          </m:rPr>
                          <a:rPr lang="nl-BE" b="1" dirty="0" smtClean="0">
                            <a:solidFill>
                              <a:srgbClr val="FF0000"/>
                            </a:solidFill>
                          </a:rPr>
                          <m:t> </m:t>
                        </m:r>
                      </m:e>
                      <m:sub>
                        <m:r>
                          <a:rPr lang="nl-BE" b="1" i="1" dirty="0" smtClean="0">
                            <a:solidFill>
                              <a:srgbClr val="FF0000"/>
                            </a:solidFill>
                            <a:latin typeface="Cambria Math" panose="02040503050406030204" pitchFamily="18" charset="0"/>
                          </a:rPr>
                          <m:t>𝑷</m:t>
                        </m:r>
                      </m:sub>
                    </m:sSub>
                  </m:oMath>
                </a14:m>
                <a:r>
                  <a:rPr lang="nl-BE" b="1" dirty="0" smtClean="0">
                    <a:solidFill>
                      <a:srgbClr val="FF0000"/>
                    </a:solidFill>
                  </a:rPr>
                  <a:t> = 20°</a:t>
                </a:r>
                <a:endParaRPr lang="nl-BE" b="1" dirty="0">
                  <a:solidFill>
                    <a:srgbClr val="FF0000"/>
                  </a:solidFill>
                </a:endParaRPr>
              </a:p>
            </p:txBody>
          </p:sp>
        </mc:Choice>
        <mc:Fallback xmlns="">
          <p:sp>
            <p:nvSpPr>
              <p:cNvPr id="60" name="TextBox 59"/>
              <p:cNvSpPr txBox="1">
                <a:spLocks noRot="1" noChangeAspect="1" noMove="1" noResize="1" noEditPoints="1" noAdjustHandles="1" noChangeArrowheads="1" noChangeShapeType="1" noTextEdit="1"/>
              </p:cNvSpPr>
              <p:nvPr/>
            </p:nvSpPr>
            <p:spPr>
              <a:xfrm>
                <a:off x="6260103" y="5224536"/>
                <a:ext cx="1659628" cy="369332"/>
              </a:xfrm>
              <a:prstGeom prst="rect">
                <a:avLst/>
              </a:prstGeom>
              <a:blipFill>
                <a:blip r:embed="rId13"/>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253960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31" grpId="0" animBg="1"/>
      <p:bldP spid="33" grpId="0"/>
      <p:bldP spid="34" grpId="0"/>
      <p:bldP spid="35" grpId="0"/>
      <p:bldP spid="36" grpId="0"/>
      <p:bldP spid="24" grpId="0"/>
      <p:bldP spid="39" grpId="0"/>
      <p:bldP spid="40" grpId="0"/>
      <p:bldP spid="41" grpId="0"/>
      <p:bldP spid="42" grpId="0"/>
      <p:bldP spid="43" grpId="0"/>
      <p:bldP spid="49" grpId="0" animBg="1"/>
      <p:bldP spid="44" grpId="0" animBg="1"/>
      <p:bldP spid="45" grpId="0" animBg="1"/>
      <p:bldP spid="51" grpId="0" animBg="1"/>
      <p:bldP spid="59" grpId="0"/>
      <p:bldP spid="6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19436D"/>
                </a:solidFill>
              </a:rPr>
              <a:t>Method</a:t>
            </a:r>
            <a:endParaRPr lang="en-US" b="1" dirty="0">
              <a:solidFill>
                <a:srgbClr val="19436D"/>
              </a:solidFill>
            </a:endParaRPr>
          </a:p>
        </p:txBody>
      </p:sp>
      <p:sp>
        <p:nvSpPr>
          <p:cNvPr id="4" name="TextBox 3"/>
          <p:cNvSpPr txBox="1"/>
          <p:nvPr/>
        </p:nvSpPr>
        <p:spPr>
          <a:xfrm>
            <a:off x="838200" y="1672739"/>
            <a:ext cx="4932504" cy="461665"/>
          </a:xfrm>
          <a:prstGeom prst="rect">
            <a:avLst/>
          </a:prstGeom>
          <a:noFill/>
        </p:spPr>
        <p:txBody>
          <a:bodyPr wrap="none" rtlCol="0">
            <a:spAutoFit/>
          </a:bodyPr>
          <a:lstStyle/>
          <a:p>
            <a:r>
              <a:rPr lang="en-US" sz="2400" u="sng" dirty="0" smtClean="0">
                <a:solidFill>
                  <a:srgbClr val="19436D"/>
                </a:solidFill>
              </a:rPr>
              <a:t>Implicit learning of a prior distribution</a:t>
            </a:r>
            <a:endParaRPr lang="en-US" sz="2400" u="sng" dirty="0">
              <a:solidFill>
                <a:srgbClr val="19436D"/>
              </a:solidFill>
            </a:endParaRPr>
          </a:p>
        </p:txBody>
      </p:sp>
      <p:sp>
        <p:nvSpPr>
          <p:cNvPr id="5" name="Slide Number Placeholder 4"/>
          <p:cNvSpPr>
            <a:spLocks noGrp="1"/>
          </p:cNvSpPr>
          <p:nvPr>
            <p:ph type="sldNum" sz="quarter" idx="12"/>
          </p:nvPr>
        </p:nvSpPr>
        <p:spPr/>
        <p:txBody>
          <a:bodyPr/>
          <a:lstStyle/>
          <a:p>
            <a:fld id="{133F7363-F82C-4421-9BB9-06B477198B13}" type="slidenum">
              <a:rPr lang="en-US" smtClean="0"/>
              <a:t>17</a:t>
            </a:fld>
            <a:endParaRPr lang="en-US"/>
          </a:p>
        </p:txBody>
      </p:sp>
      <p:pic>
        <p:nvPicPr>
          <p:cNvPr id="6" name="Picture 5"/>
          <p:cNvPicPr>
            <a:picLocks noChangeAspect="1"/>
          </p:cNvPicPr>
          <p:nvPr/>
        </p:nvPicPr>
        <p:blipFill rotWithShape="1">
          <a:blip r:embed="rId3"/>
          <a:srcRect l="25275" t="5978" r="25225" b="5895"/>
          <a:stretch/>
        </p:blipFill>
        <p:spPr>
          <a:xfrm>
            <a:off x="5938735" y="717309"/>
            <a:ext cx="1438619" cy="1440000"/>
          </a:xfrm>
          <a:prstGeom prst="rect">
            <a:avLst/>
          </a:prstGeom>
        </p:spPr>
      </p:pic>
      <p:pic>
        <p:nvPicPr>
          <p:cNvPr id="7" name="Picture 6"/>
          <p:cNvPicPr>
            <a:picLocks noChangeAspect="1"/>
          </p:cNvPicPr>
          <p:nvPr/>
        </p:nvPicPr>
        <p:blipFill rotWithShape="1">
          <a:blip r:embed="rId4"/>
          <a:srcRect l="25275" t="6111" r="25975" b="5895"/>
          <a:stretch/>
        </p:blipFill>
        <p:spPr>
          <a:xfrm>
            <a:off x="7071754" y="1346236"/>
            <a:ext cx="1418969" cy="1440000"/>
          </a:xfrm>
          <a:prstGeom prst="rect">
            <a:avLst/>
          </a:prstGeom>
        </p:spPr>
      </p:pic>
      <p:pic>
        <p:nvPicPr>
          <p:cNvPr id="8" name="Picture 7"/>
          <p:cNvPicPr>
            <a:picLocks noChangeAspect="1"/>
          </p:cNvPicPr>
          <p:nvPr/>
        </p:nvPicPr>
        <p:blipFill rotWithShape="1">
          <a:blip r:embed="rId5"/>
          <a:srcRect l="25575" t="5145" r="25525" b="5894"/>
          <a:stretch/>
        </p:blipFill>
        <p:spPr>
          <a:xfrm>
            <a:off x="8122506" y="2105362"/>
            <a:ext cx="1407883" cy="1440000"/>
          </a:xfrm>
          <a:prstGeom prst="rect">
            <a:avLst/>
          </a:prstGeom>
        </p:spPr>
      </p:pic>
      <p:cxnSp>
        <p:nvCxnSpPr>
          <p:cNvPr id="9" name="Straight Arrow Connector 8"/>
          <p:cNvCxnSpPr/>
          <p:nvPr/>
        </p:nvCxnSpPr>
        <p:spPr>
          <a:xfrm>
            <a:off x="5490264" y="2121043"/>
            <a:ext cx="5264483" cy="381293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7329289" y="2814594"/>
            <a:ext cx="888161" cy="307777"/>
          </a:xfrm>
          <a:prstGeom prst="rect">
            <a:avLst/>
          </a:prstGeom>
          <a:noFill/>
        </p:spPr>
        <p:txBody>
          <a:bodyPr wrap="square" rtlCol="0">
            <a:spAutoFit/>
          </a:bodyPr>
          <a:lstStyle/>
          <a:p>
            <a:r>
              <a:rPr lang="nl-BE" sz="1400" dirty="0"/>
              <a:t>600 ms</a:t>
            </a:r>
          </a:p>
        </p:txBody>
      </p:sp>
      <p:sp>
        <p:nvSpPr>
          <p:cNvPr id="11" name="TextBox 10"/>
          <p:cNvSpPr txBox="1"/>
          <p:nvPr/>
        </p:nvSpPr>
        <p:spPr>
          <a:xfrm>
            <a:off x="6108501" y="2175569"/>
            <a:ext cx="1303431" cy="307777"/>
          </a:xfrm>
          <a:prstGeom prst="rect">
            <a:avLst/>
          </a:prstGeom>
          <a:noFill/>
        </p:spPr>
        <p:txBody>
          <a:bodyPr wrap="square" rtlCol="0">
            <a:spAutoFit/>
          </a:bodyPr>
          <a:lstStyle/>
          <a:p>
            <a:r>
              <a:rPr lang="nl-BE" sz="1400" dirty="0"/>
              <a:t>1000 ms</a:t>
            </a:r>
          </a:p>
        </p:txBody>
      </p:sp>
      <p:pic>
        <p:nvPicPr>
          <p:cNvPr id="12" name="Picture 11"/>
          <p:cNvPicPr>
            <a:picLocks noChangeAspect="1"/>
          </p:cNvPicPr>
          <p:nvPr/>
        </p:nvPicPr>
        <p:blipFill rotWithShape="1">
          <a:blip r:embed="rId5"/>
          <a:srcRect l="25575" t="5145" r="25525" b="5894"/>
          <a:stretch/>
        </p:blipFill>
        <p:spPr>
          <a:xfrm>
            <a:off x="9034106" y="2838205"/>
            <a:ext cx="1407883" cy="1440000"/>
          </a:xfrm>
          <a:prstGeom prst="rect">
            <a:avLst/>
          </a:prstGeom>
        </p:spPr>
      </p:pic>
      <p:pic>
        <p:nvPicPr>
          <p:cNvPr id="13" name="Picture 12"/>
          <p:cNvPicPr>
            <a:picLocks noChangeAspect="1"/>
          </p:cNvPicPr>
          <p:nvPr/>
        </p:nvPicPr>
        <p:blipFill rotWithShape="1">
          <a:blip r:embed="rId6"/>
          <a:srcRect l="25425" t="7337" r="25675" b="5870"/>
          <a:stretch/>
        </p:blipFill>
        <p:spPr>
          <a:xfrm>
            <a:off x="10098530" y="3718131"/>
            <a:ext cx="1443024" cy="1440000"/>
          </a:xfrm>
          <a:prstGeom prst="rect">
            <a:avLst/>
          </a:prstGeom>
        </p:spPr>
      </p:pic>
      <p:sp>
        <p:nvSpPr>
          <p:cNvPr id="14" name="TextBox 13"/>
          <p:cNvSpPr txBox="1"/>
          <p:nvPr/>
        </p:nvSpPr>
        <p:spPr>
          <a:xfrm>
            <a:off x="5938735" y="409532"/>
            <a:ext cx="1440000" cy="307777"/>
          </a:xfrm>
          <a:prstGeom prst="rect">
            <a:avLst/>
          </a:prstGeom>
          <a:noFill/>
        </p:spPr>
        <p:txBody>
          <a:bodyPr wrap="square" rtlCol="0">
            <a:spAutoFit/>
          </a:bodyPr>
          <a:lstStyle/>
          <a:p>
            <a:pPr algn="ctr"/>
            <a:r>
              <a:rPr lang="nl-BE" sz="1400" dirty="0" err="1" smtClean="0"/>
              <a:t>Fixation</a:t>
            </a:r>
            <a:endParaRPr lang="nl-BE" sz="1400" dirty="0"/>
          </a:p>
        </p:txBody>
      </p:sp>
      <p:sp>
        <p:nvSpPr>
          <p:cNvPr id="15" name="TextBox 14"/>
          <p:cNvSpPr txBox="1"/>
          <p:nvPr/>
        </p:nvSpPr>
        <p:spPr>
          <a:xfrm>
            <a:off x="6969811" y="1064742"/>
            <a:ext cx="1440000" cy="307777"/>
          </a:xfrm>
          <a:prstGeom prst="rect">
            <a:avLst/>
          </a:prstGeom>
          <a:noFill/>
        </p:spPr>
        <p:txBody>
          <a:bodyPr wrap="square" rtlCol="0">
            <a:spAutoFit/>
          </a:bodyPr>
          <a:lstStyle/>
          <a:p>
            <a:pPr algn="ctr"/>
            <a:r>
              <a:rPr lang="nl-BE" sz="1400" dirty="0" smtClean="0"/>
              <a:t>Motion</a:t>
            </a:r>
            <a:endParaRPr lang="nl-BE" sz="1400" dirty="0"/>
          </a:p>
        </p:txBody>
      </p:sp>
      <p:sp>
        <p:nvSpPr>
          <p:cNvPr id="16" name="TextBox 15"/>
          <p:cNvSpPr txBox="1"/>
          <p:nvPr/>
        </p:nvSpPr>
        <p:spPr>
          <a:xfrm>
            <a:off x="7919731" y="1814002"/>
            <a:ext cx="1915808" cy="307777"/>
          </a:xfrm>
          <a:prstGeom prst="rect">
            <a:avLst/>
          </a:prstGeom>
          <a:noFill/>
        </p:spPr>
        <p:txBody>
          <a:bodyPr wrap="square" rtlCol="0">
            <a:spAutoFit/>
          </a:bodyPr>
          <a:lstStyle/>
          <a:p>
            <a:pPr algn="ctr"/>
            <a:r>
              <a:rPr lang="nl-BE" sz="1400" dirty="0"/>
              <a:t>Response</a:t>
            </a:r>
          </a:p>
        </p:txBody>
      </p:sp>
      <p:sp>
        <p:nvSpPr>
          <p:cNvPr id="17" name="TextBox 16"/>
          <p:cNvSpPr txBox="1"/>
          <p:nvPr/>
        </p:nvSpPr>
        <p:spPr>
          <a:xfrm>
            <a:off x="9080274" y="2529628"/>
            <a:ext cx="1952625" cy="307777"/>
          </a:xfrm>
          <a:prstGeom prst="rect">
            <a:avLst/>
          </a:prstGeom>
          <a:noFill/>
        </p:spPr>
        <p:txBody>
          <a:bodyPr wrap="square" rtlCol="0">
            <a:spAutoFit/>
          </a:bodyPr>
          <a:lstStyle/>
          <a:p>
            <a:pPr algn="ctr"/>
            <a:r>
              <a:rPr lang="nl-BE" sz="1400" dirty="0" err="1"/>
              <a:t>Confirmation</a:t>
            </a:r>
            <a:endParaRPr lang="nl-BE" sz="1400" dirty="0"/>
          </a:p>
        </p:txBody>
      </p:sp>
      <p:sp>
        <p:nvSpPr>
          <p:cNvPr id="18" name="TextBox 17"/>
          <p:cNvSpPr txBox="1"/>
          <p:nvPr/>
        </p:nvSpPr>
        <p:spPr>
          <a:xfrm>
            <a:off x="9861458" y="3409554"/>
            <a:ext cx="1963628" cy="307777"/>
          </a:xfrm>
          <a:prstGeom prst="rect">
            <a:avLst/>
          </a:prstGeom>
          <a:noFill/>
        </p:spPr>
        <p:txBody>
          <a:bodyPr wrap="square" rtlCol="0">
            <a:spAutoFit/>
          </a:bodyPr>
          <a:lstStyle/>
          <a:p>
            <a:pPr algn="ctr"/>
            <a:r>
              <a:rPr lang="nl-BE" sz="1400" dirty="0"/>
              <a:t>Feedback</a:t>
            </a:r>
          </a:p>
        </p:txBody>
      </p:sp>
      <p:sp>
        <p:nvSpPr>
          <p:cNvPr id="19" name="TextBox 18"/>
          <p:cNvSpPr txBox="1"/>
          <p:nvPr/>
        </p:nvSpPr>
        <p:spPr>
          <a:xfrm>
            <a:off x="8080192" y="3504293"/>
            <a:ext cx="1041692" cy="523220"/>
          </a:xfrm>
          <a:prstGeom prst="rect">
            <a:avLst/>
          </a:prstGeom>
          <a:noFill/>
        </p:spPr>
        <p:txBody>
          <a:bodyPr wrap="square" rtlCol="0">
            <a:spAutoFit/>
          </a:bodyPr>
          <a:lstStyle/>
          <a:p>
            <a:r>
              <a:rPr lang="nl-BE" sz="1400" dirty="0" err="1" smtClean="0"/>
              <a:t>Untill</a:t>
            </a:r>
            <a:r>
              <a:rPr lang="nl-BE" sz="1400" dirty="0" smtClean="0"/>
              <a:t> response</a:t>
            </a:r>
            <a:endParaRPr lang="nl-BE" sz="1400" dirty="0"/>
          </a:p>
        </p:txBody>
      </p:sp>
      <p:sp>
        <p:nvSpPr>
          <p:cNvPr id="20" name="TextBox 19"/>
          <p:cNvSpPr txBox="1"/>
          <p:nvPr/>
        </p:nvSpPr>
        <p:spPr>
          <a:xfrm>
            <a:off x="9321634" y="4294431"/>
            <a:ext cx="1079647" cy="307777"/>
          </a:xfrm>
          <a:prstGeom prst="rect">
            <a:avLst/>
          </a:prstGeom>
          <a:noFill/>
        </p:spPr>
        <p:txBody>
          <a:bodyPr wrap="square" rtlCol="0">
            <a:spAutoFit/>
          </a:bodyPr>
          <a:lstStyle/>
          <a:p>
            <a:r>
              <a:rPr lang="nl-BE" sz="1400" dirty="0"/>
              <a:t>100 ms</a:t>
            </a:r>
          </a:p>
        </p:txBody>
      </p:sp>
      <p:sp>
        <p:nvSpPr>
          <p:cNvPr id="23" name="Rounded Rectangle 22"/>
          <p:cNvSpPr/>
          <p:nvPr/>
        </p:nvSpPr>
        <p:spPr>
          <a:xfrm>
            <a:off x="489264" y="3244648"/>
            <a:ext cx="6721642" cy="3480970"/>
          </a:xfrm>
          <a:prstGeom prst="roundRect">
            <a:avLst/>
          </a:prstGeom>
          <a:solidFill>
            <a:schemeClr val="accent1">
              <a:lumMod val="20000"/>
              <a:lumOff val="80000"/>
              <a:alpha val="1686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TextBox 20"/>
          <p:cNvSpPr txBox="1"/>
          <p:nvPr/>
        </p:nvSpPr>
        <p:spPr>
          <a:xfrm>
            <a:off x="10469937" y="5192932"/>
            <a:ext cx="1079647" cy="307777"/>
          </a:xfrm>
          <a:prstGeom prst="rect">
            <a:avLst/>
          </a:prstGeom>
          <a:noFill/>
        </p:spPr>
        <p:txBody>
          <a:bodyPr wrap="square" rtlCol="0">
            <a:spAutoFit/>
          </a:bodyPr>
          <a:lstStyle/>
          <a:p>
            <a:r>
              <a:rPr lang="nl-BE" sz="1400" dirty="0"/>
              <a:t>100 ms</a:t>
            </a:r>
          </a:p>
        </p:txBody>
      </p:sp>
      <p:sp>
        <p:nvSpPr>
          <p:cNvPr id="33" name="TextBox 32"/>
          <p:cNvSpPr txBox="1"/>
          <p:nvPr/>
        </p:nvSpPr>
        <p:spPr>
          <a:xfrm>
            <a:off x="1900973" y="3247814"/>
            <a:ext cx="2159720" cy="369332"/>
          </a:xfrm>
          <a:prstGeom prst="rect">
            <a:avLst/>
          </a:prstGeom>
          <a:noFill/>
        </p:spPr>
        <p:txBody>
          <a:bodyPr wrap="square" rtlCol="0">
            <a:spAutoFit/>
          </a:bodyPr>
          <a:lstStyle/>
          <a:p>
            <a:r>
              <a:rPr lang="nl-BE" dirty="0" smtClean="0">
                <a:solidFill>
                  <a:schemeClr val="accent5">
                    <a:lumMod val="50000"/>
                  </a:schemeClr>
                </a:solidFill>
              </a:rPr>
              <a:t>3 </a:t>
            </a:r>
            <a:r>
              <a:rPr lang="nl-BE" dirty="0" err="1" smtClean="0">
                <a:solidFill>
                  <a:schemeClr val="accent5">
                    <a:lumMod val="50000"/>
                  </a:schemeClr>
                </a:solidFill>
              </a:rPr>
              <a:t>blocks</a:t>
            </a:r>
            <a:r>
              <a:rPr lang="nl-BE" dirty="0" smtClean="0">
                <a:solidFill>
                  <a:schemeClr val="accent5">
                    <a:lumMod val="50000"/>
                  </a:schemeClr>
                </a:solidFill>
              </a:rPr>
              <a:t> (300 trials)</a:t>
            </a:r>
            <a:endParaRPr lang="nl-BE" dirty="0">
              <a:solidFill>
                <a:schemeClr val="accent5">
                  <a:lumMod val="50000"/>
                </a:schemeClr>
              </a:solidFill>
            </a:endParaRPr>
          </a:p>
        </p:txBody>
      </p:sp>
      <p:sp>
        <p:nvSpPr>
          <p:cNvPr id="34" name="TextBox 33"/>
          <p:cNvSpPr txBox="1"/>
          <p:nvPr/>
        </p:nvSpPr>
        <p:spPr>
          <a:xfrm>
            <a:off x="4724299" y="3247465"/>
            <a:ext cx="2159720" cy="369332"/>
          </a:xfrm>
          <a:prstGeom prst="rect">
            <a:avLst/>
          </a:prstGeom>
          <a:noFill/>
        </p:spPr>
        <p:txBody>
          <a:bodyPr wrap="square" rtlCol="0">
            <a:spAutoFit/>
          </a:bodyPr>
          <a:lstStyle/>
          <a:p>
            <a:r>
              <a:rPr lang="nl-BE" dirty="0" smtClean="0">
                <a:solidFill>
                  <a:schemeClr val="accent5">
                    <a:lumMod val="50000"/>
                  </a:schemeClr>
                </a:solidFill>
              </a:rPr>
              <a:t>1 block (100 trials)</a:t>
            </a:r>
            <a:endParaRPr lang="nl-BE" dirty="0">
              <a:solidFill>
                <a:schemeClr val="accent5">
                  <a:lumMod val="50000"/>
                </a:schemeClr>
              </a:solidFill>
            </a:endParaRPr>
          </a:p>
        </p:txBody>
      </p:sp>
      <p:sp>
        <p:nvSpPr>
          <p:cNvPr id="35" name="TextBox 34"/>
          <p:cNvSpPr txBox="1"/>
          <p:nvPr/>
        </p:nvSpPr>
        <p:spPr>
          <a:xfrm>
            <a:off x="630886" y="3839297"/>
            <a:ext cx="1035460" cy="642174"/>
          </a:xfrm>
          <a:prstGeom prst="rect">
            <a:avLst/>
          </a:prstGeom>
          <a:noFill/>
        </p:spPr>
        <p:txBody>
          <a:bodyPr wrap="square" rtlCol="0">
            <a:spAutoFit/>
          </a:bodyPr>
          <a:lstStyle/>
          <a:p>
            <a:r>
              <a:rPr lang="nl-BE" b="1" dirty="0" err="1" smtClean="0">
                <a:solidFill>
                  <a:srgbClr val="2775C3"/>
                </a:solidFill>
              </a:rPr>
              <a:t>Sensory</a:t>
            </a:r>
            <a:r>
              <a:rPr lang="nl-BE" b="1" dirty="0" smtClean="0">
                <a:solidFill>
                  <a:srgbClr val="2775C3"/>
                </a:solidFill>
              </a:rPr>
              <a:t> </a:t>
            </a:r>
            <a:r>
              <a:rPr lang="nl-BE" b="1" dirty="0" err="1" smtClean="0">
                <a:solidFill>
                  <a:srgbClr val="2775C3"/>
                </a:solidFill>
              </a:rPr>
              <a:t>evidence</a:t>
            </a:r>
            <a:endParaRPr lang="nl-BE" b="1" dirty="0">
              <a:solidFill>
                <a:srgbClr val="2775C3"/>
              </a:solidFill>
            </a:endParaRPr>
          </a:p>
        </p:txBody>
      </p:sp>
      <p:sp>
        <p:nvSpPr>
          <p:cNvPr id="36" name="TextBox 35"/>
          <p:cNvSpPr txBox="1"/>
          <p:nvPr/>
        </p:nvSpPr>
        <p:spPr>
          <a:xfrm>
            <a:off x="677245" y="5334772"/>
            <a:ext cx="1532950" cy="646331"/>
          </a:xfrm>
          <a:prstGeom prst="rect">
            <a:avLst/>
          </a:prstGeom>
          <a:noFill/>
        </p:spPr>
        <p:txBody>
          <a:bodyPr wrap="square" rtlCol="0">
            <a:spAutoFit/>
          </a:bodyPr>
          <a:lstStyle/>
          <a:p>
            <a:r>
              <a:rPr lang="nl-BE" b="1" dirty="0" smtClean="0">
                <a:solidFill>
                  <a:srgbClr val="FF0000"/>
                </a:solidFill>
              </a:rPr>
              <a:t>Prior </a:t>
            </a:r>
            <a:r>
              <a:rPr lang="nl-BE" b="1" dirty="0" err="1" smtClean="0">
                <a:solidFill>
                  <a:srgbClr val="FF0000"/>
                </a:solidFill>
              </a:rPr>
              <a:t>distribution</a:t>
            </a:r>
            <a:endParaRPr lang="nl-BE" b="1" dirty="0">
              <a:solidFill>
                <a:srgbClr val="FF0000"/>
              </a:solidFill>
            </a:endParaRPr>
          </a:p>
        </p:txBody>
      </p:sp>
      <p:sp>
        <p:nvSpPr>
          <p:cNvPr id="38" name="Content Placeholder 2"/>
          <p:cNvSpPr txBox="1">
            <a:spLocks/>
          </p:cNvSpPr>
          <p:nvPr/>
        </p:nvSpPr>
        <p:spPr>
          <a:xfrm>
            <a:off x="838200" y="2506662"/>
            <a:ext cx="4888738" cy="6427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solidFill>
                  <a:srgbClr val="19436D"/>
                </a:solidFill>
              </a:rPr>
              <a:t>4 blocks of 100 trials each</a:t>
            </a:r>
            <a:br>
              <a:rPr lang="en-US" sz="2000" dirty="0" smtClean="0">
                <a:solidFill>
                  <a:srgbClr val="19436D"/>
                </a:solidFill>
              </a:rPr>
            </a:br>
            <a:endParaRPr lang="en-US" sz="2000" dirty="0" smtClean="0">
              <a:solidFill>
                <a:srgbClr val="19436D"/>
              </a:solidFill>
            </a:endParaRPr>
          </a:p>
          <a:p>
            <a:endParaRPr lang="en-US" sz="2000" dirty="0">
              <a:solidFill>
                <a:srgbClr val="19436D"/>
              </a:solidFill>
            </a:endParaRPr>
          </a:p>
        </p:txBody>
      </p:sp>
      <mc:AlternateContent xmlns:mc="http://schemas.openxmlformats.org/markup-compatibility/2006" xmlns:a14="http://schemas.microsoft.com/office/drawing/2010/main">
        <mc:Choice Requires="a14">
          <p:sp>
            <p:nvSpPr>
              <p:cNvPr id="42" name="TextBox 41"/>
              <p:cNvSpPr txBox="1"/>
              <p:nvPr/>
            </p:nvSpPr>
            <p:spPr>
              <a:xfrm>
                <a:off x="2650450" y="6359190"/>
                <a:ext cx="1348843" cy="327077"/>
              </a:xfrm>
              <a:prstGeom prst="rect">
                <a:avLst/>
              </a:prstGeom>
              <a:noFill/>
            </p:spPr>
            <p:txBody>
              <a:bodyPr wrap="square" rtlCol="0">
                <a:spAutoFit/>
              </a:bodyPr>
              <a:lstStyle/>
              <a:p>
                <a:pPr algn="ctr"/>
                <a14:m>
                  <m:oMath xmlns:m="http://schemas.openxmlformats.org/officeDocument/2006/math">
                    <m:sSub>
                      <m:sSubPr>
                        <m:ctrlPr>
                          <a:rPr lang="nl-BE" sz="1400" b="1" i="1" smtClean="0">
                            <a:solidFill>
                              <a:srgbClr val="FF0000"/>
                            </a:solidFill>
                            <a:latin typeface="Cambria Math" panose="02040503050406030204" pitchFamily="18" charset="0"/>
                          </a:rPr>
                        </m:ctrlPr>
                      </m:sSubPr>
                      <m:e>
                        <m:r>
                          <a:rPr lang="nl-BE" sz="1400" b="1" i="1" smtClean="0">
                            <a:solidFill>
                              <a:srgbClr val="FF0000"/>
                            </a:solidFill>
                            <a:latin typeface="Cambria Math" panose="02040503050406030204" pitchFamily="18" charset="0"/>
                            <a:ea typeface="Cambria Math" panose="02040503050406030204" pitchFamily="18" charset="0"/>
                          </a:rPr>
                          <m:t>𝝁</m:t>
                        </m:r>
                      </m:e>
                      <m:sub>
                        <m:r>
                          <a:rPr lang="nl-BE" sz="1400" b="1" i="1" smtClean="0">
                            <a:solidFill>
                              <a:srgbClr val="FF0000"/>
                            </a:solidFill>
                            <a:latin typeface="Cambria Math" panose="02040503050406030204" pitchFamily="18" charset="0"/>
                          </a:rPr>
                          <m:t>𝒑𝒓𝒊𝒐𝒓</m:t>
                        </m:r>
                      </m:sub>
                    </m:sSub>
                  </m:oMath>
                </a14:m>
                <a:r>
                  <a:rPr lang="nl-BE" sz="1400" b="1" dirty="0" smtClean="0">
                    <a:solidFill>
                      <a:srgbClr val="FF0000"/>
                    </a:solidFill>
                  </a:rPr>
                  <a:t> = 68°</a:t>
                </a:r>
                <a:endParaRPr lang="nl-BE" sz="1400" b="1" dirty="0">
                  <a:solidFill>
                    <a:srgbClr val="FF0000"/>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2650450" y="6359190"/>
                <a:ext cx="1348843" cy="327077"/>
              </a:xfrm>
              <a:prstGeom prst="rect">
                <a:avLst/>
              </a:prstGeom>
              <a:blipFill>
                <a:blip r:embed="rId7"/>
                <a:stretch>
                  <a:fillRect t="-1852"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4916300" y="6356350"/>
                <a:ext cx="1532950" cy="327077"/>
              </a:xfrm>
              <a:prstGeom prst="rect">
                <a:avLst/>
              </a:prstGeom>
              <a:noFill/>
            </p:spPr>
            <p:txBody>
              <a:bodyPr wrap="square" rtlCol="0">
                <a:spAutoFit/>
              </a:bodyPr>
              <a:lstStyle/>
              <a:p>
                <a14:m>
                  <m:oMath xmlns:m="http://schemas.openxmlformats.org/officeDocument/2006/math">
                    <m:sSub>
                      <m:sSubPr>
                        <m:ctrlPr>
                          <a:rPr lang="nl-BE" sz="1400" b="1" i="1" smtClean="0">
                            <a:solidFill>
                              <a:srgbClr val="FF0000"/>
                            </a:solidFill>
                            <a:latin typeface="Cambria Math" panose="02040503050406030204" pitchFamily="18" charset="0"/>
                          </a:rPr>
                        </m:ctrlPr>
                      </m:sSubPr>
                      <m:e>
                        <m:r>
                          <a:rPr lang="nl-BE" sz="1400" b="1" i="1" smtClean="0">
                            <a:solidFill>
                              <a:srgbClr val="FF0000"/>
                            </a:solidFill>
                            <a:latin typeface="Cambria Math" panose="02040503050406030204" pitchFamily="18" charset="0"/>
                            <a:ea typeface="Cambria Math" panose="02040503050406030204" pitchFamily="18" charset="0"/>
                          </a:rPr>
                          <m:t>𝝁</m:t>
                        </m:r>
                      </m:e>
                      <m:sub>
                        <m:r>
                          <a:rPr lang="nl-BE" sz="1400" b="1" i="1" smtClean="0">
                            <a:solidFill>
                              <a:srgbClr val="FF0000"/>
                            </a:solidFill>
                            <a:latin typeface="Cambria Math" panose="02040503050406030204" pitchFamily="18" charset="0"/>
                          </a:rPr>
                          <m:t>𝒑𝒓𝒊𝒐𝒓</m:t>
                        </m:r>
                      </m:sub>
                    </m:sSub>
                  </m:oMath>
                </a14:m>
                <a:r>
                  <a:rPr lang="nl-BE" sz="1400" b="1" dirty="0" smtClean="0">
                    <a:solidFill>
                      <a:srgbClr val="FF0000"/>
                    </a:solidFill>
                  </a:rPr>
                  <a:t> = 22°</a:t>
                </a:r>
                <a:endParaRPr lang="nl-BE" sz="1400" b="1" dirty="0">
                  <a:solidFill>
                    <a:srgbClr val="FF0000"/>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4916300" y="6356350"/>
                <a:ext cx="1532950" cy="327077"/>
              </a:xfrm>
              <a:prstGeom prst="rect">
                <a:avLst/>
              </a:prstGeom>
              <a:blipFill>
                <a:blip r:embed="rId8"/>
                <a:stretch>
                  <a:fillRect t="-1887" b="-15094"/>
                </a:stretch>
              </a:blipFill>
            </p:spPr>
            <p:txBody>
              <a:bodyPr/>
              <a:lstStyle/>
              <a:p>
                <a:r>
                  <a:rPr lang="en-US">
                    <a:noFill/>
                  </a:rPr>
                  <a:t> </a:t>
                </a:r>
              </a:p>
            </p:txBody>
          </p:sp>
        </mc:Fallback>
      </mc:AlternateContent>
      <p:sp>
        <p:nvSpPr>
          <p:cNvPr id="49" name="Forme libre 41"/>
          <p:cNvSpPr/>
          <p:nvPr/>
        </p:nvSpPr>
        <p:spPr>
          <a:xfrm>
            <a:off x="5275059" y="5169414"/>
            <a:ext cx="1348843" cy="1114347"/>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FF0000">
              <a:alpha val="40000"/>
            </a:srgbClr>
          </a:solidFill>
          <a:ln w="28575" cap="flat" cmpd="sng" algn="ctr">
            <a:solidFill>
              <a:srgbClr val="FF0000"/>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cxnSp>
        <p:nvCxnSpPr>
          <p:cNvPr id="50" name="Straight Connector 49"/>
          <p:cNvCxnSpPr>
            <a:stCxn id="49" idx="1"/>
          </p:cNvCxnSpPr>
          <p:nvPr/>
        </p:nvCxnSpPr>
        <p:spPr>
          <a:xfrm>
            <a:off x="5965538" y="5169416"/>
            <a:ext cx="29431" cy="1113575"/>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51" idx="0"/>
          </p:cNvCxnSpPr>
          <p:nvPr/>
        </p:nvCxnSpPr>
        <p:spPr>
          <a:xfrm flipV="1">
            <a:off x="4737845" y="6283156"/>
            <a:ext cx="2022371" cy="24123"/>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51" name="Forme libre 41"/>
          <p:cNvSpPr/>
          <p:nvPr/>
        </p:nvSpPr>
        <p:spPr>
          <a:xfrm>
            <a:off x="4737845" y="5192932"/>
            <a:ext cx="1348843" cy="1114347"/>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FF0000">
              <a:alpha val="40000"/>
            </a:srgbClr>
          </a:solidFill>
          <a:ln w="28575" cap="flat" cmpd="sng" algn="ctr">
            <a:solidFill>
              <a:srgbClr val="FF0000"/>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cxnSp>
        <p:nvCxnSpPr>
          <p:cNvPr id="52" name="Straight Connector 51"/>
          <p:cNvCxnSpPr>
            <a:stCxn id="51" idx="1"/>
          </p:cNvCxnSpPr>
          <p:nvPr/>
        </p:nvCxnSpPr>
        <p:spPr>
          <a:xfrm>
            <a:off x="5428324" y="5192934"/>
            <a:ext cx="5517" cy="110943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4242624" y="3532328"/>
            <a:ext cx="2415420" cy="1603145"/>
            <a:chOff x="1576726" y="3573810"/>
            <a:chExt cx="2415420" cy="1603145"/>
          </a:xfrm>
        </p:grpSpPr>
        <p:pic>
          <p:nvPicPr>
            <p:cNvPr id="27" name="Picture 26"/>
            <p:cNvPicPr>
              <a:picLocks noChangeAspect="1"/>
            </p:cNvPicPr>
            <p:nvPr/>
          </p:nvPicPr>
          <p:blipFill>
            <a:blip r:embed="rId9"/>
            <a:stretch>
              <a:fillRect/>
            </a:stretch>
          </p:blipFill>
          <p:spPr>
            <a:xfrm>
              <a:off x="1881258" y="3573810"/>
              <a:ext cx="2087534" cy="1355821"/>
            </a:xfrm>
            <a:prstGeom prst="rect">
              <a:avLst/>
            </a:prstGeom>
          </p:spPr>
        </p:pic>
        <p:sp>
          <p:nvSpPr>
            <p:cNvPr id="24" name="TextBox 23"/>
            <p:cNvSpPr txBox="1"/>
            <p:nvPr/>
          </p:nvSpPr>
          <p:spPr>
            <a:xfrm>
              <a:off x="1900973" y="4899956"/>
              <a:ext cx="2091173" cy="276999"/>
            </a:xfrm>
            <a:prstGeom prst="rect">
              <a:avLst/>
            </a:prstGeom>
            <a:noFill/>
          </p:spPr>
          <p:txBody>
            <a:bodyPr wrap="square" rtlCol="0">
              <a:spAutoFit/>
            </a:bodyPr>
            <a:lstStyle/>
            <a:p>
              <a:r>
                <a:rPr lang="en-US" sz="1200" dirty="0" smtClean="0"/>
                <a:t>Average</a:t>
              </a:r>
              <a:r>
                <a:rPr lang="nl-BE" sz="1200" dirty="0" smtClean="0"/>
                <a:t> </a:t>
              </a:r>
              <a:r>
                <a:rPr lang="en-US" sz="1200" dirty="0" smtClean="0"/>
                <a:t>motion</a:t>
              </a:r>
              <a:r>
                <a:rPr lang="nl-BE" sz="1200" dirty="0" smtClean="0"/>
                <a:t> </a:t>
              </a:r>
              <a:r>
                <a:rPr lang="en-US" sz="1200" dirty="0" smtClean="0"/>
                <a:t>direction </a:t>
              </a:r>
              <a:r>
                <a:rPr lang="nl-BE" sz="1200" dirty="0" smtClean="0"/>
                <a:t>(°)</a:t>
              </a:r>
              <a:endParaRPr lang="nl-BE" sz="1200" dirty="0"/>
            </a:p>
          </p:txBody>
        </p:sp>
        <p:sp>
          <p:nvSpPr>
            <p:cNvPr id="40" name="TextBox 39"/>
            <p:cNvSpPr txBox="1"/>
            <p:nvPr/>
          </p:nvSpPr>
          <p:spPr>
            <a:xfrm rot="16200000">
              <a:off x="1146897" y="4082390"/>
              <a:ext cx="1136658" cy="276999"/>
            </a:xfrm>
            <a:prstGeom prst="rect">
              <a:avLst/>
            </a:prstGeom>
            <a:noFill/>
          </p:spPr>
          <p:txBody>
            <a:bodyPr wrap="square" rtlCol="0">
              <a:spAutoFit/>
            </a:bodyPr>
            <a:lstStyle/>
            <a:p>
              <a:pPr algn="ctr"/>
              <a:r>
                <a:rPr lang="en-US" sz="1200" dirty="0" smtClean="0"/>
                <a:t>Frequency</a:t>
              </a:r>
              <a:endParaRPr lang="en-US" sz="1200" dirty="0"/>
            </a:p>
          </p:txBody>
        </p:sp>
        <p:sp>
          <p:nvSpPr>
            <p:cNvPr id="44" name="Forme libre 41"/>
            <p:cNvSpPr/>
            <p:nvPr/>
          </p:nvSpPr>
          <p:spPr>
            <a:xfrm>
              <a:off x="2047288" y="3676755"/>
              <a:ext cx="1348843" cy="1114347"/>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noFill/>
            <a:ln w="28575" cap="flat" cmpd="sng" algn="ctr">
              <a:solidFill>
                <a:srgbClr val="2775C3"/>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cxnSp>
          <p:nvCxnSpPr>
            <p:cNvPr id="55" name="Straight Connector 54"/>
            <p:cNvCxnSpPr/>
            <p:nvPr/>
          </p:nvCxnSpPr>
          <p:spPr>
            <a:xfrm>
              <a:off x="2745435" y="3689829"/>
              <a:ext cx="5517" cy="1109430"/>
            </a:xfrm>
            <a:prstGeom prst="line">
              <a:avLst/>
            </a:prstGeom>
            <a:ln w="28575">
              <a:solidFill>
                <a:srgbClr val="2775C3"/>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1703172" y="3558205"/>
            <a:ext cx="2512571" cy="1559441"/>
            <a:chOff x="7618031" y="5302503"/>
            <a:chExt cx="2512571" cy="1559441"/>
          </a:xfrm>
        </p:grpSpPr>
        <p:pic>
          <p:nvPicPr>
            <p:cNvPr id="28" name="Picture 27"/>
            <p:cNvPicPr>
              <a:picLocks noChangeAspect="1"/>
            </p:cNvPicPr>
            <p:nvPr/>
          </p:nvPicPr>
          <p:blipFill>
            <a:blip r:embed="rId10"/>
            <a:stretch>
              <a:fillRect/>
            </a:stretch>
          </p:blipFill>
          <p:spPr>
            <a:xfrm>
              <a:off x="7914895" y="5302503"/>
              <a:ext cx="2057343" cy="1357200"/>
            </a:xfrm>
            <a:prstGeom prst="rect">
              <a:avLst/>
            </a:prstGeom>
          </p:spPr>
        </p:pic>
        <p:sp>
          <p:nvSpPr>
            <p:cNvPr id="39" name="TextBox 38"/>
            <p:cNvSpPr txBox="1"/>
            <p:nvPr/>
          </p:nvSpPr>
          <p:spPr>
            <a:xfrm>
              <a:off x="8039429" y="6584945"/>
              <a:ext cx="2091173" cy="276999"/>
            </a:xfrm>
            <a:prstGeom prst="rect">
              <a:avLst/>
            </a:prstGeom>
            <a:noFill/>
          </p:spPr>
          <p:txBody>
            <a:bodyPr wrap="square" rtlCol="0">
              <a:spAutoFit/>
            </a:bodyPr>
            <a:lstStyle/>
            <a:p>
              <a:r>
                <a:rPr lang="en-US" sz="1200" dirty="0" smtClean="0"/>
                <a:t>Average</a:t>
              </a:r>
              <a:r>
                <a:rPr lang="nl-BE" sz="1200" dirty="0" smtClean="0"/>
                <a:t> motion </a:t>
              </a:r>
              <a:r>
                <a:rPr lang="en-US" sz="1200" dirty="0" smtClean="0"/>
                <a:t>direction</a:t>
              </a:r>
              <a:r>
                <a:rPr lang="nl-BE" sz="1200" dirty="0" smtClean="0"/>
                <a:t> (°)</a:t>
              </a:r>
              <a:endParaRPr lang="nl-BE" sz="1200" dirty="0"/>
            </a:p>
          </p:txBody>
        </p:sp>
        <p:sp>
          <p:nvSpPr>
            <p:cNvPr id="41" name="TextBox 40"/>
            <p:cNvSpPr txBox="1"/>
            <p:nvPr/>
          </p:nvSpPr>
          <p:spPr>
            <a:xfrm rot="16200000">
              <a:off x="7188202" y="5842604"/>
              <a:ext cx="1136658" cy="276999"/>
            </a:xfrm>
            <a:prstGeom prst="rect">
              <a:avLst/>
            </a:prstGeom>
            <a:noFill/>
          </p:spPr>
          <p:txBody>
            <a:bodyPr wrap="square" rtlCol="0">
              <a:spAutoFit/>
            </a:bodyPr>
            <a:lstStyle/>
            <a:p>
              <a:pPr algn="ctr"/>
              <a:r>
                <a:rPr lang="en-US" sz="1200" dirty="0" smtClean="0"/>
                <a:t>Frequency</a:t>
              </a:r>
              <a:endParaRPr lang="en-US" sz="1200" dirty="0"/>
            </a:p>
          </p:txBody>
        </p:sp>
        <p:sp>
          <p:nvSpPr>
            <p:cNvPr id="45" name="Forme libre 41"/>
            <p:cNvSpPr/>
            <p:nvPr/>
          </p:nvSpPr>
          <p:spPr>
            <a:xfrm>
              <a:off x="8531092" y="5393825"/>
              <a:ext cx="1348843" cy="1114347"/>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noFill/>
            <a:ln w="28575" cap="flat" cmpd="sng" algn="ctr">
              <a:solidFill>
                <a:srgbClr val="2775C3"/>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cxnSp>
          <p:nvCxnSpPr>
            <p:cNvPr id="57" name="Straight Connector 56"/>
            <p:cNvCxnSpPr/>
            <p:nvPr/>
          </p:nvCxnSpPr>
          <p:spPr>
            <a:xfrm>
              <a:off x="9219658" y="5396283"/>
              <a:ext cx="5517" cy="1109430"/>
            </a:xfrm>
            <a:prstGeom prst="line">
              <a:avLst/>
            </a:prstGeom>
            <a:ln w="28575">
              <a:solidFill>
                <a:srgbClr val="2775C3"/>
              </a:solidFill>
              <a:prstDash val="dash"/>
            </a:ln>
          </p:spPr>
          <p:style>
            <a:lnRef idx="1">
              <a:schemeClr val="accent1"/>
            </a:lnRef>
            <a:fillRef idx="0">
              <a:schemeClr val="accent1"/>
            </a:fillRef>
            <a:effectRef idx="0">
              <a:schemeClr val="accent1"/>
            </a:effectRef>
            <a:fontRef idx="minor">
              <a:schemeClr val="tx1"/>
            </a:fontRef>
          </p:style>
        </p:cxnSp>
      </p:grpSp>
      <p:cxnSp>
        <p:nvCxnSpPr>
          <p:cNvPr id="58" name="Straight Arrow Connector 57"/>
          <p:cNvCxnSpPr/>
          <p:nvPr/>
        </p:nvCxnSpPr>
        <p:spPr>
          <a:xfrm flipH="1">
            <a:off x="5544220" y="5192932"/>
            <a:ext cx="31699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Forme libre 41"/>
          <p:cNvSpPr/>
          <p:nvPr/>
        </p:nvSpPr>
        <p:spPr>
          <a:xfrm>
            <a:off x="2604962" y="5178433"/>
            <a:ext cx="1348843" cy="1114347"/>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FF0000">
              <a:alpha val="40000"/>
            </a:srgbClr>
          </a:solidFill>
          <a:ln w="28575" cap="flat" cmpd="sng" algn="ctr">
            <a:solidFill>
              <a:srgbClr val="FF0000"/>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cxnSp>
        <p:nvCxnSpPr>
          <p:cNvPr id="60" name="Straight Connector 59"/>
          <p:cNvCxnSpPr>
            <a:stCxn id="59" idx="1"/>
          </p:cNvCxnSpPr>
          <p:nvPr/>
        </p:nvCxnSpPr>
        <p:spPr>
          <a:xfrm>
            <a:off x="3295441" y="5178435"/>
            <a:ext cx="29431" cy="1113575"/>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067748" y="6292175"/>
            <a:ext cx="2022371" cy="24123"/>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53" name="Forme libre 41"/>
          <p:cNvSpPr/>
          <p:nvPr/>
        </p:nvSpPr>
        <p:spPr>
          <a:xfrm>
            <a:off x="5248355" y="3637502"/>
            <a:ext cx="1348843" cy="1114347"/>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2775C3">
              <a:alpha val="40000"/>
            </a:srgbClr>
          </a:solidFill>
          <a:ln w="28575" cap="flat" cmpd="sng" algn="ctr">
            <a:solidFill>
              <a:srgbClr val="2775C3">
                <a:alpha val="30196"/>
              </a:srgbClr>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cxnSp>
        <p:nvCxnSpPr>
          <p:cNvPr id="54" name="Straight Connector 53"/>
          <p:cNvCxnSpPr/>
          <p:nvPr/>
        </p:nvCxnSpPr>
        <p:spPr>
          <a:xfrm>
            <a:off x="5942631" y="3661737"/>
            <a:ext cx="5517" cy="1109430"/>
          </a:xfrm>
          <a:prstGeom prst="line">
            <a:avLst/>
          </a:prstGeom>
          <a:ln w="28575">
            <a:solidFill>
              <a:srgbClr val="2775C3">
                <a:alpha val="30196"/>
              </a:srgbClr>
            </a:solidFill>
            <a:prstDash val="dash"/>
          </a:ln>
        </p:spPr>
        <p:style>
          <a:lnRef idx="1">
            <a:schemeClr val="accent1"/>
          </a:lnRef>
          <a:fillRef idx="0">
            <a:schemeClr val="accent1"/>
          </a:fillRef>
          <a:effectRef idx="0">
            <a:schemeClr val="accent1"/>
          </a:effectRef>
          <a:fontRef idx="minor">
            <a:schemeClr val="tx1"/>
          </a:fontRef>
        </p:style>
      </p:cxnSp>
      <p:pic>
        <p:nvPicPr>
          <p:cNvPr id="62" name="Picture 4" descr="Afbeeldingsresultaat voor note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69811" y="335510"/>
            <a:ext cx="569073" cy="426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1233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ounded Rectangle 41"/>
          <p:cNvSpPr/>
          <p:nvPr/>
        </p:nvSpPr>
        <p:spPr>
          <a:xfrm>
            <a:off x="574853" y="2754116"/>
            <a:ext cx="4889413" cy="3804728"/>
          </a:xfrm>
          <a:prstGeom prst="roundRect">
            <a:avLst/>
          </a:prstGeom>
          <a:solidFill>
            <a:schemeClr val="accent1">
              <a:lumMod val="20000"/>
              <a:lumOff val="80000"/>
              <a:alpha val="1686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p:txBody>
          <a:bodyPr/>
          <a:lstStyle/>
          <a:p>
            <a:r>
              <a:rPr lang="en-US" b="1" dirty="0" smtClean="0">
                <a:solidFill>
                  <a:srgbClr val="19436D"/>
                </a:solidFill>
              </a:rPr>
              <a:t>Method</a:t>
            </a:r>
            <a:endParaRPr lang="en-US" b="1" dirty="0">
              <a:solidFill>
                <a:srgbClr val="19436D"/>
              </a:solidFill>
            </a:endParaRPr>
          </a:p>
        </p:txBody>
      </p:sp>
      <p:sp>
        <p:nvSpPr>
          <p:cNvPr id="3" name="Content Placeholder 2"/>
          <p:cNvSpPr>
            <a:spLocks noGrp="1"/>
          </p:cNvSpPr>
          <p:nvPr>
            <p:ph idx="1"/>
          </p:nvPr>
        </p:nvSpPr>
        <p:spPr>
          <a:xfrm>
            <a:off x="161564" y="2365012"/>
            <a:ext cx="6791654" cy="4146238"/>
          </a:xfrm>
        </p:spPr>
        <p:txBody>
          <a:bodyPr>
            <a:noAutofit/>
          </a:bodyPr>
          <a:lstStyle/>
          <a:p>
            <a:pPr marL="0" indent="0">
              <a:buNone/>
            </a:pPr>
            <a:r>
              <a:rPr lang="en-US" sz="2000" dirty="0" smtClean="0">
                <a:solidFill>
                  <a:srgbClr val="19436D"/>
                </a:solidFill>
              </a:rPr>
              <a:t>           Manipulation of </a:t>
            </a:r>
            <a:r>
              <a:rPr lang="en-US" sz="2000" b="1" dirty="0" smtClean="0">
                <a:solidFill>
                  <a:srgbClr val="19436D"/>
                </a:solidFill>
              </a:rPr>
              <a:t>sensory uncertainty </a:t>
            </a:r>
            <a:r>
              <a:rPr lang="en-US" sz="2000" dirty="0" smtClean="0">
                <a:solidFill>
                  <a:srgbClr val="19436D"/>
                </a:solidFill>
              </a:rPr>
              <a:t>per trial: </a:t>
            </a:r>
          </a:p>
          <a:p>
            <a:endParaRPr lang="en-US" sz="2000" dirty="0">
              <a:solidFill>
                <a:srgbClr val="19436D"/>
              </a:solidFill>
            </a:endParaRPr>
          </a:p>
        </p:txBody>
      </p:sp>
      <p:sp>
        <p:nvSpPr>
          <p:cNvPr id="4" name="TextBox 3"/>
          <p:cNvSpPr txBox="1"/>
          <p:nvPr/>
        </p:nvSpPr>
        <p:spPr>
          <a:xfrm>
            <a:off x="838200" y="1672739"/>
            <a:ext cx="1472519" cy="461665"/>
          </a:xfrm>
          <a:prstGeom prst="rect">
            <a:avLst/>
          </a:prstGeom>
          <a:noFill/>
        </p:spPr>
        <p:txBody>
          <a:bodyPr wrap="none" rtlCol="0">
            <a:spAutoFit/>
          </a:bodyPr>
          <a:lstStyle/>
          <a:p>
            <a:r>
              <a:rPr lang="en-US" sz="2400" u="sng" dirty="0" smtClean="0">
                <a:solidFill>
                  <a:srgbClr val="19436D"/>
                </a:solidFill>
              </a:rPr>
              <a:t>Procedure</a:t>
            </a:r>
            <a:endParaRPr lang="en-US" sz="2400" u="sng" dirty="0">
              <a:solidFill>
                <a:srgbClr val="19436D"/>
              </a:solidFill>
            </a:endParaRPr>
          </a:p>
        </p:txBody>
      </p:sp>
      <p:sp>
        <p:nvSpPr>
          <p:cNvPr id="5" name="Slide Number Placeholder 4"/>
          <p:cNvSpPr>
            <a:spLocks noGrp="1"/>
          </p:cNvSpPr>
          <p:nvPr>
            <p:ph type="sldNum" sz="quarter" idx="12"/>
          </p:nvPr>
        </p:nvSpPr>
        <p:spPr/>
        <p:txBody>
          <a:bodyPr/>
          <a:lstStyle/>
          <a:p>
            <a:fld id="{133F7363-F82C-4421-9BB9-06B477198B13}" type="slidenum">
              <a:rPr lang="en-US" smtClean="0"/>
              <a:t>18</a:t>
            </a:fld>
            <a:endParaRPr lang="en-US"/>
          </a:p>
        </p:txBody>
      </p:sp>
      <p:pic>
        <p:nvPicPr>
          <p:cNvPr id="6" name="Picture 5"/>
          <p:cNvPicPr>
            <a:picLocks noChangeAspect="1"/>
          </p:cNvPicPr>
          <p:nvPr/>
        </p:nvPicPr>
        <p:blipFill rotWithShape="1">
          <a:blip r:embed="rId3"/>
          <a:srcRect l="25275" t="5978" r="25225" b="5895"/>
          <a:stretch/>
        </p:blipFill>
        <p:spPr>
          <a:xfrm>
            <a:off x="5938735" y="717309"/>
            <a:ext cx="1438619" cy="1440000"/>
          </a:xfrm>
          <a:prstGeom prst="rect">
            <a:avLst/>
          </a:prstGeom>
        </p:spPr>
      </p:pic>
      <p:pic>
        <p:nvPicPr>
          <p:cNvPr id="7" name="Picture 6"/>
          <p:cNvPicPr>
            <a:picLocks noChangeAspect="1"/>
          </p:cNvPicPr>
          <p:nvPr/>
        </p:nvPicPr>
        <p:blipFill rotWithShape="1">
          <a:blip r:embed="rId4"/>
          <a:srcRect l="25275" t="6111" r="25975" b="5895"/>
          <a:stretch/>
        </p:blipFill>
        <p:spPr>
          <a:xfrm>
            <a:off x="7071754" y="1346236"/>
            <a:ext cx="1418969" cy="1440000"/>
          </a:xfrm>
          <a:prstGeom prst="rect">
            <a:avLst/>
          </a:prstGeom>
        </p:spPr>
      </p:pic>
      <p:pic>
        <p:nvPicPr>
          <p:cNvPr id="8" name="Picture 7"/>
          <p:cNvPicPr>
            <a:picLocks noChangeAspect="1"/>
          </p:cNvPicPr>
          <p:nvPr/>
        </p:nvPicPr>
        <p:blipFill rotWithShape="1">
          <a:blip r:embed="rId5"/>
          <a:srcRect l="25575" t="5145" r="25525" b="5894"/>
          <a:stretch/>
        </p:blipFill>
        <p:spPr>
          <a:xfrm>
            <a:off x="8122506" y="2105362"/>
            <a:ext cx="1407883" cy="1440000"/>
          </a:xfrm>
          <a:prstGeom prst="rect">
            <a:avLst/>
          </a:prstGeom>
        </p:spPr>
      </p:pic>
      <p:cxnSp>
        <p:nvCxnSpPr>
          <p:cNvPr id="9" name="Straight Arrow Connector 8"/>
          <p:cNvCxnSpPr/>
          <p:nvPr/>
        </p:nvCxnSpPr>
        <p:spPr>
          <a:xfrm>
            <a:off x="5490264" y="2121043"/>
            <a:ext cx="5264483" cy="381293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7329289" y="2814594"/>
            <a:ext cx="888161" cy="307777"/>
          </a:xfrm>
          <a:prstGeom prst="rect">
            <a:avLst/>
          </a:prstGeom>
          <a:noFill/>
        </p:spPr>
        <p:txBody>
          <a:bodyPr wrap="square" rtlCol="0">
            <a:spAutoFit/>
          </a:bodyPr>
          <a:lstStyle/>
          <a:p>
            <a:r>
              <a:rPr lang="nl-BE" sz="1400" dirty="0"/>
              <a:t>600 ms</a:t>
            </a:r>
          </a:p>
        </p:txBody>
      </p:sp>
      <p:sp>
        <p:nvSpPr>
          <p:cNvPr id="11" name="TextBox 10"/>
          <p:cNvSpPr txBox="1"/>
          <p:nvPr/>
        </p:nvSpPr>
        <p:spPr>
          <a:xfrm>
            <a:off x="6108501" y="2175569"/>
            <a:ext cx="1303431" cy="307777"/>
          </a:xfrm>
          <a:prstGeom prst="rect">
            <a:avLst/>
          </a:prstGeom>
          <a:noFill/>
        </p:spPr>
        <p:txBody>
          <a:bodyPr wrap="square" rtlCol="0">
            <a:spAutoFit/>
          </a:bodyPr>
          <a:lstStyle/>
          <a:p>
            <a:r>
              <a:rPr lang="nl-BE" sz="1400" dirty="0"/>
              <a:t>1000 ms</a:t>
            </a:r>
          </a:p>
        </p:txBody>
      </p:sp>
      <p:pic>
        <p:nvPicPr>
          <p:cNvPr id="12" name="Picture 11"/>
          <p:cNvPicPr>
            <a:picLocks noChangeAspect="1"/>
          </p:cNvPicPr>
          <p:nvPr/>
        </p:nvPicPr>
        <p:blipFill rotWithShape="1">
          <a:blip r:embed="rId5"/>
          <a:srcRect l="25575" t="5145" r="25525" b="5894"/>
          <a:stretch/>
        </p:blipFill>
        <p:spPr>
          <a:xfrm>
            <a:off x="9034106" y="2838205"/>
            <a:ext cx="1407883" cy="1440000"/>
          </a:xfrm>
          <a:prstGeom prst="rect">
            <a:avLst/>
          </a:prstGeom>
        </p:spPr>
      </p:pic>
      <p:pic>
        <p:nvPicPr>
          <p:cNvPr id="13" name="Picture 12"/>
          <p:cNvPicPr>
            <a:picLocks noChangeAspect="1"/>
          </p:cNvPicPr>
          <p:nvPr/>
        </p:nvPicPr>
        <p:blipFill rotWithShape="1">
          <a:blip r:embed="rId6"/>
          <a:srcRect l="25425" t="7337" r="25675" b="5870"/>
          <a:stretch/>
        </p:blipFill>
        <p:spPr>
          <a:xfrm>
            <a:off x="10098530" y="3718131"/>
            <a:ext cx="1443024" cy="1440000"/>
          </a:xfrm>
          <a:prstGeom prst="rect">
            <a:avLst/>
          </a:prstGeom>
        </p:spPr>
      </p:pic>
      <p:sp>
        <p:nvSpPr>
          <p:cNvPr id="14" name="TextBox 13"/>
          <p:cNvSpPr txBox="1"/>
          <p:nvPr/>
        </p:nvSpPr>
        <p:spPr>
          <a:xfrm>
            <a:off x="5938735" y="409532"/>
            <a:ext cx="1440000" cy="307777"/>
          </a:xfrm>
          <a:prstGeom prst="rect">
            <a:avLst/>
          </a:prstGeom>
          <a:noFill/>
        </p:spPr>
        <p:txBody>
          <a:bodyPr wrap="square" rtlCol="0">
            <a:spAutoFit/>
          </a:bodyPr>
          <a:lstStyle/>
          <a:p>
            <a:pPr algn="ctr"/>
            <a:r>
              <a:rPr lang="nl-BE" sz="1400" dirty="0" err="1" smtClean="0"/>
              <a:t>Fixation</a:t>
            </a:r>
            <a:endParaRPr lang="nl-BE" sz="1400" dirty="0"/>
          </a:p>
        </p:txBody>
      </p:sp>
      <p:sp>
        <p:nvSpPr>
          <p:cNvPr id="15" name="TextBox 14"/>
          <p:cNvSpPr txBox="1"/>
          <p:nvPr/>
        </p:nvSpPr>
        <p:spPr>
          <a:xfrm>
            <a:off x="6969811" y="1064742"/>
            <a:ext cx="1440000" cy="307777"/>
          </a:xfrm>
          <a:prstGeom prst="rect">
            <a:avLst/>
          </a:prstGeom>
          <a:noFill/>
        </p:spPr>
        <p:txBody>
          <a:bodyPr wrap="square" rtlCol="0">
            <a:spAutoFit/>
          </a:bodyPr>
          <a:lstStyle/>
          <a:p>
            <a:pPr algn="ctr"/>
            <a:r>
              <a:rPr lang="nl-BE" sz="1400" dirty="0" smtClean="0"/>
              <a:t>Motion</a:t>
            </a:r>
            <a:endParaRPr lang="nl-BE" sz="1400" dirty="0"/>
          </a:p>
        </p:txBody>
      </p:sp>
      <p:sp>
        <p:nvSpPr>
          <p:cNvPr id="16" name="TextBox 15"/>
          <p:cNvSpPr txBox="1"/>
          <p:nvPr/>
        </p:nvSpPr>
        <p:spPr>
          <a:xfrm>
            <a:off x="7919731" y="1814002"/>
            <a:ext cx="1915808" cy="307777"/>
          </a:xfrm>
          <a:prstGeom prst="rect">
            <a:avLst/>
          </a:prstGeom>
          <a:noFill/>
        </p:spPr>
        <p:txBody>
          <a:bodyPr wrap="square" rtlCol="0">
            <a:spAutoFit/>
          </a:bodyPr>
          <a:lstStyle/>
          <a:p>
            <a:pPr algn="ctr"/>
            <a:r>
              <a:rPr lang="nl-BE" sz="1400" dirty="0"/>
              <a:t>Response</a:t>
            </a:r>
          </a:p>
        </p:txBody>
      </p:sp>
      <p:sp>
        <p:nvSpPr>
          <p:cNvPr id="17" name="TextBox 16"/>
          <p:cNvSpPr txBox="1"/>
          <p:nvPr/>
        </p:nvSpPr>
        <p:spPr>
          <a:xfrm>
            <a:off x="9080274" y="2529628"/>
            <a:ext cx="1952625" cy="307777"/>
          </a:xfrm>
          <a:prstGeom prst="rect">
            <a:avLst/>
          </a:prstGeom>
          <a:noFill/>
        </p:spPr>
        <p:txBody>
          <a:bodyPr wrap="square" rtlCol="0">
            <a:spAutoFit/>
          </a:bodyPr>
          <a:lstStyle/>
          <a:p>
            <a:pPr algn="ctr"/>
            <a:r>
              <a:rPr lang="nl-BE" sz="1400" dirty="0" err="1"/>
              <a:t>Confirmation</a:t>
            </a:r>
            <a:endParaRPr lang="nl-BE" sz="1400" dirty="0"/>
          </a:p>
        </p:txBody>
      </p:sp>
      <p:sp>
        <p:nvSpPr>
          <p:cNvPr id="18" name="TextBox 17"/>
          <p:cNvSpPr txBox="1"/>
          <p:nvPr/>
        </p:nvSpPr>
        <p:spPr>
          <a:xfrm>
            <a:off x="9861458" y="3409554"/>
            <a:ext cx="1963628" cy="307777"/>
          </a:xfrm>
          <a:prstGeom prst="rect">
            <a:avLst/>
          </a:prstGeom>
          <a:noFill/>
        </p:spPr>
        <p:txBody>
          <a:bodyPr wrap="square" rtlCol="0">
            <a:spAutoFit/>
          </a:bodyPr>
          <a:lstStyle/>
          <a:p>
            <a:pPr algn="ctr"/>
            <a:r>
              <a:rPr lang="nl-BE" sz="1400" dirty="0"/>
              <a:t>Feedback</a:t>
            </a:r>
          </a:p>
        </p:txBody>
      </p:sp>
      <p:sp>
        <p:nvSpPr>
          <p:cNvPr id="19" name="TextBox 18"/>
          <p:cNvSpPr txBox="1"/>
          <p:nvPr/>
        </p:nvSpPr>
        <p:spPr>
          <a:xfrm>
            <a:off x="8080192" y="3504293"/>
            <a:ext cx="1041692" cy="523220"/>
          </a:xfrm>
          <a:prstGeom prst="rect">
            <a:avLst/>
          </a:prstGeom>
          <a:noFill/>
        </p:spPr>
        <p:txBody>
          <a:bodyPr wrap="square" rtlCol="0">
            <a:spAutoFit/>
          </a:bodyPr>
          <a:lstStyle/>
          <a:p>
            <a:r>
              <a:rPr lang="nl-BE" sz="1400" dirty="0" err="1" smtClean="0"/>
              <a:t>Untill</a:t>
            </a:r>
            <a:r>
              <a:rPr lang="nl-BE" sz="1400" dirty="0" smtClean="0"/>
              <a:t> response</a:t>
            </a:r>
            <a:endParaRPr lang="nl-BE" sz="1400" dirty="0"/>
          </a:p>
        </p:txBody>
      </p:sp>
      <p:sp>
        <p:nvSpPr>
          <p:cNvPr id="20" name="TextBox 19"/>
          <p:cNvSpPr txBox="1"/>
          <p:nvPr/>
        </p:nvSpPr>
        <p:spPr>
          <a:xfrm>
            <a:off x="9321634" y="4294431"/>
            <a:ext cx="1079647" cy="307777"/>
          </a:xfrm>
          <a:prstGeom prst="rect">
            <a:avLst/>
          </a:prstGeom>
          <a:noFill/>
        </p:spPr>
        <p:txBody>
          <a:bodyPr wrap="square" rtlCol="0">
            <a:spAutoFit/>
          </a:bodyPr>
          <a:lstStyle/>
          <a:p>
            <a:r>
              <a:rPr lang="nl-BE" sz="1400" dirty="0"/>
              <a:t>100 ms</a:t>
            </a:r>
          </a:p>
        </p:txBody>
      </p:sp>
      <p:sp>
        <p:nvSpPr>
          <p:cNvPr id="21" name="TextBox 20"/>
          <p:cNvSpPr txBox="1"/>
          <p:nvPr/>
        </p:nvSpPr>
        <p:spPr>
          <a:xfrm>
            <a:off x="10469937" y="5192932"/>
            <a:ext cx="1079647" cy="307777"/>
          </a:xfrm>
          <a:prstGeom prst="rect">
            <a:avLst/>
          </a:prstGeom>
          <a:noFill/>
        </p:spPr>
        <p:txBody>
          <a:bodyPr wrap="square" rtlCol="0">
            <a:spAutoFit/>
          </a:bodyPr>
          <a:lstStyle/>
          <a:p>
            <a:r>
              <a:rPr lang="nl-BE" sz="1400" dirty="0"/>
              <a:t>100 ms</a:t>
            </a:r>
          </a:p>
        </p:txBody>
      </p:sp>
      <p:sp>
        <p:nvSpPr>
          <p:cNvPr id="25" name="Forme libre 41"/>
          <p:cNvSpPr/>
          <p:nvPr/>
        </p:nvSpPr>
        <p:spPr>
          <a:xfrm>
            <a:off x="817298" y="5224295"/>
            <a:ext cx="1861675" cy="910389"/>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2775C3">
              <a:alpha val="40000"/>
            </a:srgbClr>
          </a:solidFill>
          <a:ln w="28575" cap="flat" cmpd="sng" algn="ctr">
            <a:solidFill>
              <a:srgbClr val="2775C3"/>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sp>
        <p:nvSpPr>
          <p:cNvPr id="39" name="Forme libre 41"/>
          <p:cNvSpPr/>
          <p:nvPr/>
        </p:nvSpPr>
        <p:spPr>
          <a:xfrm>
            <a:off x="4071844" y="4516281"/>
            <a:ext cx="521878" cy="1618403"/>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2775C3">
              <a:alpha val="40000"/>
            </a:srgbClr>
          </a:solidFill>
          <a:ln w="28575" cap="flat" cmpd="sng" algn="ctr">
            <a:solidFill>
              <a:srgbClr val="2775C3"/>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pic>
        <p:nvPicPr>
          <p:cNvPr id="40" name="Picture 39"/>
          <p:cNvPicPr>
            <a:picLocks noChangeAspect="1"/>
          </p:cNvPicPr>
          <p:nvPr/>
        </p:nvPicPr>
        <p:blipFill rotWithShape="1">
          <a:blip r:embed="rId4"/>
          <a:srcRect l="25275" t="6111" r="25975" b="5895"/>
          <a:stretch/>
        </p:blipFill>
        <p:spPr>
          <a:xfrm>
            <a:off x="1249420" y="3462393"/>
            <a:ext cx="985857" cy="1000469"/>
          </a:xfrm>
          <a:prstGeom prst="rect">
            <a:avLst/>
          </a:prstGeom>
        </p:spPr>
      </p:pic>
      <p:pic>
        <p:nvPicPr>
          <p:cNvPr id="41" name="Picture 40"/>
          <p:cNvPicPr>
            <a:picLocks noChangeAspect="1"/>
          </p:cNvPicPr>
          <p:nvPr/>
        </p:nvPicPr>
        <p:blipFill rotWithShape="1">
          <a:blip r:embed="rId4"/>
          <a:srcRect l="25275" t="6111" r="25975" b="5895"/>
          <a:stretch/>
        </p:blipFill>
        <p:spPr>
          <a:xfrm>
            <a:off x="3770071" y="3462393"/>
            <a:ext cx="986183" cy="1000800"/>
          </a:xfrm>
          <a:prstGeom prst="rect">
            <a:avLst/>
          </a:prstGeom>
        </p:spPr>
      </p:pic>
      <p:cxnSp>
        <p:nvCxnSpPr>
          <p:cNvPr id="43" name="Straight Arrow Connector 42"/>
          <p:cNvCxnSpPr/>
          <p:nvPr/>
        </p:nvCxnSpPr>
        <p:spPr>
          <a:xfrm flipV="1">
            <a:off x="1455409" y="5669588"/>
            <a:ext cx="663824" cy="6068"/>
          </a:xfrm>
          <a:prstGeom prst="straightConnector1">
            <a:avLst/>
          </a:prstGeom>
          <a:ln w="38100">
            <a:solidFill>
              <a:srgbClr val="2775C3"/>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1547224" y="5714242"/>
                <a:ext cx="4801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l-GR" b="1" i="1" smtClean="0">
                              <a:solidFill>
                                <a:srgbClr val="2775C3"/>
                              </a:solidFill>
                              <a:latin typeface="Cambria Math" panose="02040503050406030204" pitchFamily="18" charset="0"/>
                            </a:rPr>
                          </m:ctrlPr>
                        </m:sSubPr>
                        <m:e>
                          <m:r>
                            <m:rPr>
                              <m:nor/>
                            </m:rPr>
                            <a:rPr lang="el-GR" b="1" dirty="0" smtClean="0">
                              <a:solidFill>
                                <a:srgbClr val="2775C3"/>
                              </a:solidFill>
                            </a:rPr>
                            <m:t>σ</m:t>
                          </m:r>
                          <m:r>
                            <m:rPr>
                              <m:nor/>
                            </m:rPr>
                            <a:rPr lang="nl-BE" b="1" dirty="0" smtClean="0">
                              <a:solidFill>
                                <a:srgbClr val="2775C3"/>
                              </a:solidFill>
                            </a:rPr>
                            <m:t> </m:t>
                          </m:r>
                        </m:e>
                        <m:sub>
                          <m:r>
                            <a:rPr lang="nl-BE" b="1" i="1" smtClean="0">
                              <a:solidFill>
                                <a:srgbClr val="2775C3"/>
                              </a:solidFill>
                              <a:latin typeface="Cambria Math" panose="02040503050406030204" pitchFamily="18" charset="0"/>
                            </a:rPr>
                            <m:t>𝑳</m:t>
                          </m:r>
                        </m:sub>
                      </m:sSub>
                    </m:oMath>
                  </m:oMathPara>
                </a14:m>
                <a:endParaRPr lang="nl-BE" b="1" dirty="0">
                  <a:solidFill>
                    <a:srgbClr val="2775C3"/>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1547224" y="5714242"/>
                <a:ext cx="480193" cy="369332"/>
              </a:xfrm>
              <a:prstGeom prst="rect">
                <a:avLst/>
              </a:prstGeom>
              <a:blipFill>
                <a:blip r:embed="rId7"/>
                <a:stretch>
                  <a:fillRect/>
                </a:stretch>
              </a:blipFill>
            </p:spPr>
            <p:txBody>
              <a:bodyPr/>
              <a:lstStyle/>
              <a:p>
                <a:r>
                  <a:rPr lang="en-US">
                    <a:noFill/>
                  </a:rPr>
                  <a:t> </a:t>
                </a:r>
              </a:p>
            </p:txBody>
          </p:sp>
        </mc:Fallback>
      </mc:AlternateContent>
      <p:cxnSp>
        <p:nvCxnSpPr>
          <p:cNvPr id="45" name="Straight Arrow Connector 44"/>
          <p:cNvCxnSpPr/>
          <p:nvPr/>
        </p:nvCxnSpPr>
        <p:spPr>
          <a:xfrm flipV="1">
            <a:off x="4181276" y="5698605"/>
            <a:ext cx="327742" cy="5510"/>
          </a:xfrm>
          <a:prstGeom prst="straightConnector1">
            <a:avLst/>
          </a:prstGeom>
          <a:ln w="38100">
            <a:solidFill>
              <a:srgbClr val="2775C3"/>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a:off x="4128763" y="5769559"/>
                <a:ext cx="4801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l-GR" b="1" i="1" smtClean="0">
                              <a:solidFill>
                                <a:srgbClr val="2775C3"/>
                              </a:solidFill>
                              <a:latin typeface="Cambria Math" panose="02040503050406030204" pitchFamily="18" charset="0"/>
                            </a:rPr>
                          </m:ctrlPr>
                        </m:sSubPr>
                        <m:e>
                          <m:r>
                            <m:rPr>
                              <m:nor/>
                            </m:rPr>
                            <a:rPr lang="el-GR" b="1" dirty="0" smtClean="0">
                              <a:solidFill>
                                <a:srgbClr val="2775C3"/>
                              </a:solidFill>
                            </a:rPr>
                            <m:t>σ</m:t>
                          </m:r>
                          <m:r>
                            <m:rPr>
                              <m:nor/>
                            </m:rPr>
                            <a:rPr lang="nl-BE" b="1" dirty="0" smtClean="0">
                              <a:solidFill>
                                <a:srgbClr val="2775C3"/>
                              </a:solidFill>
                            </a:rPr>
                            <m:t> </m:t>
                          </m:r>
                        </m:e>
                        <m:sub>
                          <m:r>
                            <a:rPr lang="nl-BE" b="1" i="1" smtClean="0">
                              <a:solidFill>
                                <a:srgbClr val="2775C3"/>
                              </a:solidFill>
                              <a:latin typeface="Cambria Math" panose="02040503050406030204" pitchFamily="18" charset="0"/>
                            </a:rPr>
                            <m:t>𝑳</m:t>
                          </m:r>
                        </m:sub>
                      </m:sSub>
                    </m:oMath>
                  </m:oMathPara>
                </a14:m>
                <a:endParaRPr lang="nl-BE" b="1" dirty="0">
                  <a:solidFill>
                    <a:srgbClr val="2775C3"/>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4128763" y="5769559"/>
                <a:ext cx="480193" cy="369332"/>
              </a:xfrm>
              <a:prstGeom prst="rect">
                <a:avLst/>
              </a:prstGeom>
              <a:blipFill>
                <a:blip r:embed="rId8"/>
                <a:stretch>
                  <a:fillRect/>
                </a:stretch>
              </a:blipFill>
            </p:spPr>
            <p:txBody>
              <a:bodyPr/>
              <a:lstStyle/>
              <a:p>
                <a:r>
                  <a:rPr lang="en-US">
                    <a:noFill/>
                  </a:rPr>
                  <a:t> </a:t>
                </a:r>
              </a:p>
            </p:txBody>
          </p:sp>
        </mc:Fallback>
      </mc:AlternateContent>
      <p:sp>
        <p:nvSpPr>
          <p:cNvPr id="47" name="TextBox 46"/>
          <p:cNvSpPr txBox="1"/>
          <p:nvPr/>
        </p:nvSpPr>
        <p:spPr>
          <a:xfrm>
            <a:off x="696626" y="2747617"/>
            <a:ext cx="2091447" cy="646331"/>
          </a:xfrm>
          <a:prstGeom prst="rect">
            <a:avLst/>
          </a:prstGeom>
          <a:noFill/>
        </p:spPr>
        <p:txBody>
          <a:bodyPr wrap="square" rtlCol="0">
            <a:spAutoFit/>
          </a:bodyPr>
          <a:lstStyle/>
          <a:p>
            <a:pPr algn="ctr"/>
            <a:r>
              <a:rPr lang="en-US" b="1" dirty="0" smtClean="0">
                <a:solidFill>
                  <a:schemeClr val="accent5">
                    <a:lumMod val="50000"/>
                  </a:schemeClr>
                </a:solidFill>
              </a:rPr>
              <a:t>High noise condition</a:t>
            </a:r>
            <a:endParaRPr lang="en-US" b="1" dirty="0">
              <a:solidFill>
                <a:schemeClr val="accent5">
                  <a:lumMod val="50000"/>
                </a:schemeClr>
              </a:solidFill>
            </a:endParaRPr>
          </a:p>
        </p:txBody>
      </p:sp>
      <p:sp>
        <p:nvSpPr>
          <p:cNvPr id="48" name="TextBox 47"/>
          <p:cNvSpPr txBox="1"/>
          <p:nvPr/>
        </p:nvSpPr>
        <p:spPr>
          <a:xfrm>
            <a:off x="3205515" y="2720155"/>
            <a:ext cx="2091447" cy="646331"/>
          </a:xfrm>
          <a:prstGeom prst="rect">
            <a:avLst/>
          </a:prstGeom>
          <a:noFill/>
        </p:spPr>
        <p:txBody>
          <a:bodyPr wrap="square" rtlCol="0">
            <a:spAutoFit/>
          </a:bodyPr>
          <a:lstStyle/>
          <a:p>
            <a:pPr algn="ctr"/>
            <a:r>
              <a:rPr lang="en-US" b="1" dirty="0" smtClean="0">
                <a:solidFill>
                  <a:schemeClr val="accent5">
                    <a:lumMod val="50000"/>
                  </a:schemeClr>
                </a:solidFill>
              </a:rPr>
              <a:t>Low noise </a:t>
            </a:r>
            <a:br>
              <a:rPr lang="en-US" b="1" dirty="0" smtClean="0">
                <a:solidFill>
                  <a:schemeClr val="accent5">
                    <a:lumMod val="50000"/>
                  </a:schemeClr>
                </a:solidFill>
              </a:rPr>
            </a:br>
            <a:r>
              <a:rPr lang="en-US" b="1" dirty="0" smtClean="0">
                <a:solidFill>
                  <a:schemeClr val="accent5">
                    <a:lumMod val="50000"/>
                  </a:schemeClr>
                </a:solidFill>
              </a:rPr>
              <a:t>condition</a:t>
            </a:r>
            <a:endParaRPr lang="en-US" b="1" dirty="0">
              <a:solidFill>
                <a:schemeClr val="accent5">
                  <a:lumMod val="50000"/>
                </a:schemeClr>
              </a:solidFill>
            </a:endParaRPr>
          </a:p>
        </p:txBody>
      </p:sp>
      <mc:AlternateContent xmlns:mc="http://schemas.openxmlformats.org/markup-compatibility/2006" xmlns:a14="http://schemas.microsoft.com/office/drawing/2010/main">
        <mc:Choice Requires="a14">
          <p:sp>
            <p:nvSpPr>
              <p:cNvPr id="33" name="TextBox 32"/>
              <p:cNvSpPr txBox="1"/>
              <p:nvPr/>
            </p:nvSpPr>
            <p:spPr>
              <a:xfrm>
                <a:off x="2018351" y="5064674"/>
                <a:ext cx="1659628" cy="369332"/>
              </a:xfrm>
              <a:prstGeom prst="rect">
                <a:avLst/>
              </a:prstGeom>
              <a:noFill/>
            </p:spPr>
            <p:txBody>
              <a:bodyPr wrap="square" rtlCol="0">
                <a:spAutoFit/>
              </a:bodyPr>
              <a:lstStyle/>
              <a:p>
                <a14:m>
                  <m:oMath xmlns:m="http://schemas.openxmlformats.org/officeDocument/2006/math">
                    <m:sSub>
                      <m:sSubPr>
                        <m:ctrlPr>
                          <a:rPr lang="el-GR" b="1" i="1" smtClean="0">
                            <a:solidFill>
                              <a:srgbClr val="2775C3"/>
                            </a:solidFill>
                            <a:latin typeface="Cambria Math" panose="02040503050406030204" pitchFamily="18" charset="0"/>
                          </a:rPr>
                        </m:ctrlPr>
                      </m:sSubPr>
                      <m:e>
                        <m:r>
                          <m:rPr>
                            <m:nor/>
                          </m:rPr>
                          <a:rPr lang="el-GR" b="1" dirty="0" smtClean="0">
                            <a:solidFill>
                              <a:srgbClr val="2775C3"/>
                            </a:solidFill>
                          </a:rPr>
                          <m:t>σ</m:t>
                        </m:r>
                        <m:r>
                          <m:rPr>
                            <m:nor/>
                          </m:rPr>
                          <a:rPr lang="nl-BE" b="1" dirty="0" smtClean="0">
                            <a:solidFill>
                              <a:srgbClr val="2775C3"/>
                            </a:solidFill>
                          </a:rPr>
                          <m:t> </m:t>
                        </m:r>
                      </m:e>
                      <m:sub>
                        <m:r>
                          <a:rPr lang="nl-BE" b="1" i="1" smtClean="0">
                            <a:solidFill>
                              <a:srgbClr val="2775C3"/>
                            </a:solidFill>
                            <a:latin typeface="Cambria Math" panose="02040503050406030204" pitchFamily="18" charset="0"/>
                          </a:rPr>
                          <m:t>𝑳</m:t>
                        </m:r>
                      </m:sub>
                    </m:sSub>
                  </m:oMath>
                </a14:m>
                <a:r>
                  <a:rPr lang="nl-BE" b="1" dirty="0" smtClean="0">
                    <a:solidFill>
                      <a:srgbClr val="2775C3"/>
                    </a:solidFill>
                  </a:rPr>
                  <a:t> = 40°</a:t>
                </a:r>
                <a:endParaRPr lang="nl-BE" b="1" dirty="0">
                  <a:solidFill>
                    <a:srgbClr val="2775C3"/>
                  </a:solidFill>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2018351" y="5064674"/>
                <a:ext cx="1659628" cy="369332"/>
              </a:xfrm>
              <a:prstGeom prst="rect">
                <a:avLst/>
              </a:prstGeom>
              <a:blipFill>
                <a:blip r:embed="rId9"/>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4501210" y="4738111"/>
                <a:ext cx="1659628" cy="369332"/>
              </a:xfrm>
              <a:prstGeom prst="rect">
                <a:avLst/>
              </a:prstGeom>
              <a:noFill/>
            </p:spPr>
            <p:txBody>
              <a:bodyPr wrap="square" rtlCol="0">
                <a:spAutoFit/>
              </a:bodyPr>
              <a:lstStyle/>
              <a:p>
                <a14:m>
                  <m:oMath xmlns:m="http://schemas.openxmlformats.org/officeDocument/2006/math">
                    <m:sSub>
                      <m:sSubPr>
                        <m:ctrlPr>
                          <a:rPr lang="el-GR" b="1" i="1" smtClean="0">
                            <a:solidFill>
                              <a:srgbClr val="2775C3"/>
                            </a:solidFill>
                            <a:latin typeface="Cambria Math" panose="02040503050406030204" pitchFamily="18" charset="0"/>
                          </a:rPr>
                        </m:ctrlPr>
                      </m:sSubPr>
                      <m:e>
                        <m:r>
                          <m:rPr>
                            <m:nor/>
                          </m:rPr>
                          <a:rPr lang="el-GR" b="1" dirty="0" smtClean="0">
                            <a:solidFill>
                              <a:srgbClr val="2775C3"/>
                            </a:solidFill>
                          </a:rPr>
                          <m:t>σ</m:t>
                        </m:r>
                        <m:r>
                          <m:rPr>
                            <m:nor/>
                          </m:rPr>
                          <a:rPr lang="nl-BE" b="1" dirty="0" smtClean="0">
                            <a:solidFill>
                              <a:srgbClr val="2775C3"/>
                            </a:solidFill>
                          </a:rPr>
                          <m:t> </m:t>
                        </m:r>
                      </m:e>
                      <m:sub>
                        <m:r>
                          <a:rPr lang="nl-BE" b="1" i="1" smtClean="0">
                            <a:solidFill>
                              <a:srgbClr val="2775C3"/>
                            </a:solidFill>
                            <a:latin typeface="Cambria Math" panose="02040503050406030204" pitchFamily="18" charset="0"/>
                          </a:rPr>
                          <m:t>𝑳</m:t>
                        </m:r>
                      </m:sub>
                    </m:sSub>
                  </m:oMath>
                </a14:m>
                <a:r>
                  <a:rPr lang="nl-BE" b="1" dirty="0" smtClean="0">
                    <a:solidFill>
                      <a:srgbClr val="2775C3"/>
                    </a:solidFill>
                  </a:rPr>
                  <a:t> = 10°</a:t>
                </a:r>
                <a:endParaRPr lang="nl-BE" b="1" dirty="0">
                  <a:solidFill>
                    <a:srgbClr val="2775C3"/>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4501210" y="4738111"/>
                <a:ext cx="1659628" cy="369332"/>
              </a:xfrm>
              <a:prstGeom prst="rect">
                <a:avLst/>
              </a:prstGeom>
              <a:blipFill>
                <a:blip r:embed="rId10"/>
                <a:stretch>
                  <a:fillRect t="-8197" b="-24590"/>
                </a:stretch>
              </a:blipFill>
            </p:spPr>
            <p:txBody>
              <a:bodyPr/>
              <a:lstStyle/>
              <a:p>
                <a:r>
                  <a:rPr lang="en-US">
                    <a:noFill/>
                  </a:rPr>
                  <a:t> </a:t>
                </a:r>
              </a:p>
            </p:txBody>
          </p:sp>
        </mc:Fallback>
      </mc:AlternateContent>
      <p:cxnSp>
        <p:nvCxnSpPr>
          <p:cNvPr id="23" name="Straight Arrow Connector 22"/>
          <p:cNvCxnSpPr/>
          <p:nvPr/>
        </p:nvCxnSpPr>
        <p:spPr>
          <a:xfrm flipV="1">
            <a:off x="1803125" y="6174661"/>
            <a:ext cx="1" cy="2701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1936883" y="6213175"/>
            <a:ext cx="179148" cy="2251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flipV="1">
            <a:off x="1490680" y="6214381"/>
            <a:ext cx="197708" cy="2198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2201765" y="6242459"/>
            <a:ext cx="261404" cy="1067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2543724" y="6299306"/>
            <a:ext cx="292648" cy="1082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1127840" y="6289305"/>
            <a:ext cx="304056" cy="890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flipV="1">
            <a:off x="764128" y="6256782"/>
            <a:ext cx="324989" cy="1146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4347595" y="6168645"/>
            <a:ext cx="1" cy="2701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4512455" y="6148540"/>
            <a:ext cx="162533" cy="2701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flipV="1">
            <a:off x="4027364" y="6170938"/>
            <a:ext cx="174446" cy="2655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8" name="Picture 4" descr="Afbeeldingsresultaat voor note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69811" y="335510"/>
            <a:ext cx="569073" cy="426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186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ounded Rectangle 42"/>
          <p:cNvSpPr/>
          <p:nvPr/>
        </p:nvSpPr>
        <p:spPr>
          <a:xfrm>
            <a:off x="88959" y="3609716"/>
            <a:ext cx="12103041" cy="30996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 name="Rounded Rectangle 26"/>
          <p:cNvSpPr/>
          <p:nvPr/>
        </p:nvSpPr>
        <p:spPr>
          <a:xfrm>
            <a:off x="88959" y="263997"/>
            <a:ext cx="12103041" cy="309977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b="1" dirty="0" smtClean="0">
                <a:solidFill>
                  <a:schemeClr val="accent5">
                    <a:lumMod val="50000"/>
                  </a:schemeClr>
                </a:solidFill>
              </a:rPr>
              <a:t>Low </a:t>
            </a:r>
            <a:r>
              <a:rPr lang="nl-BE" b="1" dirty="0" err="1" smtClean="0">
                <a:solidFill>
                  <a:schemeClr val="accent5">
                    <a:lumMod val="50000"/>
                  </a:schemeClr>
                </a:solidFill>
              </a:rPr>
              <a:t>noise</a:t>
            </a:r>
            <a:r>
              <a:rPr lang="nl-BE" b="1" dirty="0" smtClean="0">
                <a:solidFill>
                  <a:schemeClr val="accent5">
                    <a:lumMod val="50000"/>
                  </a:schemeClr>
                </a:solidFill>
              </a:rPr>
              <a:t> trial</a:t>
            </a:r>
            <a:endParaRPr lang="nl-BE" b="1" dirty="0">
              <a:solidFill>
                <a:schemeClr val="accent5">
                  <a:lumMod val="50000"/>
                </a:schemeClr>
              </a:solidFill>
            </a:endParaRPr>
          </a:p>
        </p:txBody>
      </p:sp>
      <p:pic>
        <p:nvPicPr>
          <p:cNvPr id="4" name="Picture 3"/>
          <p:cNvPicPr>
            <a:picLocks noChangeAspect="1"/>
          </p:cNvPicPr>
          <p:nvPr/>
        </p:nvPicPr>
        <p:blipFill rotWithShape="1">
          <a:blip r:embed="rId3"/>
          <a:srcRect l="25275" t="6111" r="25975" b="5895"/>
          <a:stretch/>
        </p:blipFill>
        <p:spPr>
          <a:xfrm>
            <a:off x="278650" y="1365924"/>
            <a:ext cx="1418969" cy="1440000"/>
          </a:xfrm>
          <a:prstGeom prst="rect">
            <a:avLst/>
          </a:prstGeom>
        </p:spPr>
      </p:pic>
      <p:cxnSp>
        <p:nvCxnSpPr>
          <p:cNvPr id="6" name="Straight Arrow Connector 5"/>
          <p:cNvCxnSpPr/>
          <p:nvPr/>
        </p:nvCxnSpPr>
        <p:spPr>
          <a:xfrm>
            <a:off x="1917759" y="2085924"/>
            <a:ext cx="70585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801950" y="2085924"/>
            <a:ext cx="92599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orme libre 41"/>
          <p:cNvSpPr/>
          <p:nvPr/>
        </p:nvSpPr>
        <p:spPr>
          <a:xfrm>
            <a:off x="4821641" y="1885601"/>
            <a:ext cx="1505435" cy="909309"/>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C82506">
              <a:alpha val="40000"/>
            </a:srgbClr>
          </a:solidFill>
          <a:ln w="28575" cap="flat" cmpd="sng" algn="ctr">
            <a:solidFill>
              <a:srgbClr val="C82506"/>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cxnSp>
        <p:nvCxnSpPr>
          <p:cNvPr id="18" name="Straight Arrow Connector 17"/>
          <p:cNvCxnSpPr/>
          <p:nvPr/>
        </p:nvCxnSpPr>
        <p:spPr>
          <a:xfrm>
            <a:off x="6507482" y="2084783"/>
            <a:ext cx="4805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l="25575" t="5145" r="25525" b="5894"/>
          <a:stretch/>
        </p:blipFill>
        <p:spPr>
          <a:xfrm>
            <a:off x="7119395" y="1297706"/>
            <a:ext cx="1407883" cy="1440000"/>
          </a:xfrm>
          <a:prstGeom prst="rect">
            <a:avLst/>
          </a:prstGeom>
        </p:spPr>
      </p:pic>
      <p:sp>
        <p:nvSpPr>
          <p:cNvPr id="22" name="TextBox 21"/>
          <p:cNvSpPr txBox="1"/>
          <p:nvPr/>
        </p:nvSpPr>
        <p:spPr>
          <a:xfrm>
            <a:off x="2584045" y="774781"/>
            <a:ext cx="1264475" cy="369332"/>
          </a:xfrm>
          <a:prstGeom prst="rect">
            <a:avLst/>
          </a:prstGeom>
          <a:noFill/>
        </p:spPr>
        <p:txBody>
          <a:bodyPr wrap="square" rtlCol="0">
            <a:spAutoFit/>
          </a:bodyPr>
          <a:lstStyle/>
          <a:p>
            <a:r>
              <a:rPr lang="nl-BE" dirty="0" err="1" smtClean="0">
                <a:solidFill>
                  <a:srgbClr val="2775C3"/>
                </a:solidFill>
              </a:rPr>
              <a:t>Likelihood</a:t>
            </a:r>
            <a:endParaRPr lang="nl-BE" dirty="0">
              <a:solidFill>
                <a:srgbClr val="2775C3"/>
              </a:solidFill>
            </a:endParaRPr>
          </a:p>
        </p:txBody>
      </p:sp>
      <p:sp>
        <p:nvSpPr>
          <p:cNvPr id="23" name="TextBox 22"/>
          <p:cNvSpPr txBox="1"/>
          <p:nvPr/>
        </p:nvSpPr>
        <p:spPr>
          <a:xfrm>
            <a:off x="4527677" y="742934"/>
            <a:ext cx="1264475" cy="369332"/>
          </a:xfrm>
          <a:prstGeom prst="rect">
            <a:avLst/>
          </a:prstGeom>
          <a:noFill/>
        </p:spPr>
        <p:txBody>
          <a:bodyPr wrap="square" rtlCol="0">
            <a:spAutoFit/>
          </a:bodyPr>
          <a:lstStyle/>
          <a:p>
            <a:r>
              <a:rPr lang="nl-BE" dirty="0" err="1" smtClean="0">
                <a:solidFill>
                  <a:srgbClr val="2775C3"/>
                </a:solidFill>
              </a:rPr>
              <a:t>Likelihood</a:t>
            </a:r>
            <a:endParaRPr lang="nl-BE" dirty="0">
              <a:solidFill>
                <a:srgbClr val="2775C3"/>
              </a:solidFill>
            </a:endParaRPr>
          </a:p>
        </p:txBody>
      </p:sp>
      <p:sp>
        <p:nvSpPr>
          <p:cNvPr id="24" name="TextBox 23"/>
          <p:cNvSpPr txBox="1"/>
          <p:nvPr/>
        </p:nvSpPr>
        <p:spPr>
          <a:xfrm>
            <a:off x="5117365" y="1018951"/>
            <a:ext cx="1264475" cy="369332"/>
          </a:xfrm>
          <a:prstGeom prst="rect">
            <a:avLst/>
          </a:prstGeom>
          <a:noFill/>
        </p:spPr>
        <p:txBody>
          <a:bodyPr wrap="square" rtlCol="0">
            <a:spAutoFit/>
          </a:bodyPr>
          <a:lstStyle/>
          <a:p>
            <a:r>
              <a:rPr lang="nl-BE" dirty="0" smtClean="0">
                <a:solidFill>
                  <a:srgbClr val="B371DF"/>
                </a:solidFill>
              </a:rPr>
              <a:t>Posterior</a:t>
            </a:r>
            <a:endParaRPr lang="nl-BE" dirty="0">
              <a:solidFill>
                <a:srgbClr val="B371DF"/>
              </a:solidFill>
            </a:endParaRPr>
          </a:p>
        </p:txBody>
      </p:sp>
      <p:sp>
        <p:nvSpPr>
          <p:cNvPr id="13" name="Forme libre 41"/>
          <p:cNvSpPr/>
          <p:nvPr/>
        </p:nvSpPr>
        <p:spPr>
          <a:xfrm>
            <a:off x="4670839" y="1408191"/>
            <a:ext cx="1016982" cy="1418866"/>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B371DF">
              <a:alpha val="40000"/>
            </a:srgbClr>
          </a:solidFill>
          <a:ln w="28575" cap="flat" cmpd="sng" algn="ctr">
            <a:solidFill>
              <a:srgbClr val="B371DF"/>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sp>
        <p:nvSpPr>
          <p:cNvPr id="25" name="TextBox 24"/>
          <p:cNvSpPr txBox="1"/>
          <p:nvPr/>
        </p:nvSpPr>
        <p:spPr>
          <a:xfrm>
            <a:off x="5645422" y="1578455"/>
            <a:ext cx="1264475" cy="369332"/>
          </a:xfrm>
          <a:prstGeom prst="rect">
            <a:avLst/>
          </a:prstGeom>
          <a:noFill/>
        </p:spPr>
        <p:txBody>
          <a:bodyPr wrap="square" rtlCol="0">
            <a:spAutoFit/>
          </a:bodyPr>
          <a:lstStyle/>
          <a:p>
            <a:r>
              <a:rPr lang="nl-BE" dirty="0" smtClean="0">
                <a:solidFill>
                  <a:srgbClr val="C00000"/>
                </a:solidFill>
              </a:rPr>
              <a:t>Prior</a:t>
            </a:r>
            <a:endParaRPr lang="nl-BE" dirty="0">
              <a:solidFill>
                <a:srgbClr val="C00000"/>
              </a:solidFill>
            </a:endParaRPr>
          </a:p>
        </p:txBody>
      </p:sp>
      <p:cxnSp>
        <p:nvCxnSpPr>
          <p:cNvPr id="31" name="Straight Arrow Connector 30"/>
          <p:cNvCxnSpPr/>
          <p:nvPr/>
        </p:nvCxnSpPr>
        <p:spPr>
          <a:xfrm>
            <a:off x="5277581" y="2337440"/>
            <a:ext cx="632237" cy="0"/>
          </a:xfrm>
          <a:prstGeom prst="straightConnector1">
            <a:avLst/>
          </a:prstGeom>
          <a:ln w="38100">
            <a:solidFill>
              <a:srgbClr val="C82506"/>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p:cNvSpPr txBox="1"/>
              <p:nvPr/>
            </p:nvSpPr>
            <p:spPr>
              <a:xfrm>
                <a:off x="2512682" y="2920581"/>
                <a:ext cx="114507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l-BE" b="0" i="1" smtClean="0">
                          <a:solidFill>
                            <a:srgbClr val="2775C3"/>
                          </a:solidFill>
                          <a:latin typeface="Cambria Math" panose="02040503050406030204" pitchFamily="18" charset="0"/>
                        </a:rPr>
                        <m:t>𝑝</m:t>
                      </m:r>
                      <m:r>
                        <a:rPr lang="nl-BE" b="0" i="1" smtClean="0">
                          <a:solidFill>
                            <a:srgbClr val="2775C3"/>
                          </a:solidFill>
                          <a:latin typeface="Cambria Math" panose="02040503050406030204" pitchFamily="18" charset="0"/>
                        </a:rPr>
                        <m:t>(</m:t>
                      </m:r>
                      <m:sSub>
                        <m:sSubPr>
                          <m:ctrlPr>
                            <a:rPr lang="nl-BE" b="0" i="1" smtClean="0">
                              <a:solidFill>
                                <a:srgbClr val="2775C3"/>
                              </a:solidFill>
                              <a:latin typeface="Cambria Math" panose="02040503050406030204" pitchFamily="18" charset="0"/>
                              <a:ea typeface="Cambria Math" panose="02040503050406030204" pitchFamily="18" charset="0"/>
                            </a:rPr>
                          </m:ctrlPr>
                        </m:sSubPr>
                        <m:e>
                          <m:r>
                            <a:rPr lang="nl-BE" b="0" i="1" smtClean="0">
                              <a:solidFill>
                                <a:srgbClr val="2775C3"/>
                              </a:solidFill>
                              <a:latin typeface="Cambria Math" panose="02040503050406030204" pitchFamily="18" charset="0"/>
                              <a:ea typeface="Cambria Math" panose="02040503050406030204" pitchFamily="18" charset="0"/>
                            </a:rPr>
                            <m:t>𝜃</m:t>
                          </m:r>
                        </m:e>
                        <m:sub>
                          <m:r>
                            <a:rPr lang="nl-BE" b="0" i="1" smtClean="0">
                              <a:solidFill>
                                <a:srgbClr val="2775C3"/>
                              </a:solidFill>
                              <a:latin typeface="Cambria Math" panose="02040503050406030204" pitchFamily="18" charset="0"/>
                              <a:ea typeface="Cambria Math" panose="02040503050406030204" pitchFamily="18" charset="0"/>
                            </a:rPr>
                            <m:t>𝑠𝑒𝑛𝑠</m:t>
                          </m:r>
                        </m:sub>
                      </m:sSub>
                      <m:r>
                        <a:rPr lang="nl-BE" b="0" i="1" smtClean="0">
                          <a:solidFill>
                            <a:srgbClr val="2775C3"/>
                          </a:solidFill>
                          <a:latin typeface="Cambria Math" panose="02040503050406030204" pitchFamily="18" charset="0"/>
                          <a:ea typeface="Cambria Math" panose="02040503050406030204" pitchFamily="18" charset="0"/>
                        </a:rPr>
                        <m:t>|</m:t>
                      </m:r>
                      <m:r>
                        <a:rPr lang="nl-BE" b="0" i="1" smtClean="0">
                          <a:solidFill>
                            <a:srgbClr val="2775C3"/>
                          </a:solidFill>
                          <a:latin typeface="Cambria Math" panose="02040503050406030204" pitchFamily="18" charset="0"/>
                          <a:ea typeface="Cambria Math" panose="02040503050406030204" pitchFamily="18" charset="0"/>
                        </a:rPr>
                        <m:t>𝜃</m:t>
                      </m:r>
                      <m:r>
                        <a:rPr lang="nl-BE" b="0" i="1" smtClean="0">
                          <a:solidFill>
                            <a:srgbClr val="2775C3"/>
                          </a:solidFill>
                          <a:latin typeface="Cambria Math" panose="02040503050406030204" pitchFamily="18" charset="0"/>
                          <a:ea typeface="Cambria Math" panose="02040503050406030204" pitchFamily="18" charset="0"/>
                        </a:rPr>
                        <m:t>)</m:t>
                      </m:r>
                    </m:oMath>
                  </m:oMathPara>
                </a14:m>
                <a:endParaRPr lang="nl-BE" dirty="0">
                  <a:solidFill>
                    <a:srgbClr val="2775C3"/>
                  </a:solidFill>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2512682" y="2920581"/>
                <a:ext cx="1145076" cy="369332"/>
              </a:xfrm>
              <a:prstGeom prst="rect">
                <a:avLst/>
              </a:prstGeom>
              <a:blipFill>
                <a:blip r:embed="rId5"/>
                <a:stretch>
                  <a:fillRect r="-6383" b="-1311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624125" y="2895609"/>
                <a:ext cx="114507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l-BE" b="0" i="1" smtClean="0">
                          <a:solidFill>
                            <a:srgbClr val="B371DF"/>
                          </a:solidFill>
                          <a:latin typeface="Cambria Math" panose="02040503050406030204" pitchFamily="18" charset="0"/>
                        </a:rPr>
                        <m:t>𝑝</m:t>
                      </m:r>
                      <m:r>
                        <a:rPr lang="nl-BE" b="0" i="1" smtClean="0">
                          <a:solidFill>
                            <a:srgbClr val="B371DF"/>
                          </a:solidFill>
                          <a:latin typeface="Cambria Math" panose="02040503050406030204" pitchFamily="18" charset="0"/>
                        </a:rPr>
                        <m:t>(</m:t>
                      </m:r>
                      <m:r>
                        <a:rPr lang="nl-BE" b="0" i="1" smtClean="0">
                          <a:solidFill>
                            <a:srgbClr val="B371DF"/>
                          </a:solidFill>
                          <a:latin typeface="Cambria Math" panose="02040503050406030204" pitchFamily="18" charset="0"/>
                          <a:ea typeface="Cambria Math" panose="02040503050406030204" pitchFamily="18" charset="0"/>
                        </a:rPr>
                        <m:t>𝜃</m:t>
                      </m:r>
                      <m:r>
                        <a:rPr lang="nl-BE" b="0" i="1" smtClean="0">
                          <a:solidFill>
                            <a:srgbClr val="B371DF"/>
                          </a:solidFill>
                          <a:latin typeface="Cambria Math" panose="02040503050406030204" pitchFamily="18" charset="0"/>
                          <a:ea typeface="Cambria Math" panose="02040503050406030204" pitchFamily="18" charset="0"/>
                        </a:rPr>
                        <m:t>|</m:t>
                      </m:r>
                      <m:sSub>
                        <m:sSubPr>
                          <m:ctrlPr>
                            <a:rPr lang="nl-BE" b="0" i="1" smtClean="0">
                              <a:solidFill>
                                <a:srgbClr val="B371DF"/>
                              </a:solidFill>
                              <a:latin typeface="Cambria Math" panose="02040503050406030204" pitchFamily="18" charset="0"/>
                              <a:ea typeface="Cambria Math" panose="02040503050406030204" pitchFamily="18" charset="0"/>
                            </a:rPr>
                          </m:ctrlPr>
                        </m:sSubPr>
                        <m:e>
                          <m:r>
                            <a:rPr lang="nl-BE" b="0" i="1" smtClean="0">
                              <a:solidFill>
                                <a:srgbClr val="B371DF"/>
                              </a:solidFill>
                              <a:latin typeface="Cambria Math" panose="02040503050406030204" pitchFamily="18" charset="0"/>
                              <a:ea typeface="Cambria Math" panose="02040503050406030204" pitchFamily="18" charset="0"/>
                            </a:rPr>
                            <m:t>𝜃</m:t>
                          </m:r>
                        </m:e>
                        <m:sub>
                          <m:r>
                            <a:rPr lang="nl-BE" b="0" i="1" smtClean="0">
                              <a:solidFill>
                                <a:srgbClr val="B371DF"/>
                              </a:solidFill>
                              <a:latin typeface="Cambria Math" panose="02040503050406030204" pitchFamily="18" charset="0"/>
                              <a:ea typeface="Cambria Math" panose="02040503050406030204" pitchFamily="18" charset="0"/>
                            </a:rPr>
                            <m:t>𝑠𝑒𝑛𝑠</m:t>
                          </m:r>
                        </m:sub>
                      </m:sSub>
                      <m:r>
                        <a:rPr lang="nl-BE" b="0" i="1" smtClean="0">
                          <a:solidFill>
                            <a:srgbClr val="B371DF"/>
                          </a:solidFill>
                          <a:latin typeface="Cambria Math" panose="02040503050406030204" pitchFamily="18" charset="0"/>
                          <a:ea typeface="Cambria Math" panose="02040503050406030204" pitchFamily="18" charset="0"/>
                        </a:rPr>
                        <m:t>)</m:t>
                      </m:r>
                    </m:oMath>
                  </m:oMathPara>
                </a14:m>
                <a:endParaRPr lang="nl-BE" dirty="0">
                  <a:solidFill>
                    <a:srgbClr val="B371DF"/>
                  </a:solidFil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624125" y="2895609"/>
                <a:ext cx="1145076" cy="369332"/>
              </a:xfrm>
              <a:prstGeom prst="rect">
                <a:avLst/>
              </a:prstGeom>
              <a:blipFill>
                <a:blip r:embed="rId6"/>
                <a:stretch>
                  <a:fillRect r="-7487"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5374727" y="2334454"/>
                <a:ext cx="4801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l-GR" b="1" i="1" smtClean="0">
                              <a:solidFill>
                                <a:srgbClr val="C00000"/>
                              </a:solidFill>
                              <a:latin typeface="Cambria Math" panose="02040503050406030204" pitchFamily="18" charset="0"/>
                            </a:rPr>
                          </m:ctrlPr>
                        </m:sSubPr>
                        <m:e>
                          <m:r>
                            <m:rPr>
                              <m:nor/>
                            </m:rPr>
                            <a:rPr lang="el-GR" b="1" dirty="0" smtClean="0">
                              <a:solidFill>
                                <a:srgbClr val="C00000"/>
                              </a:solidFill>
                            </a:rPr>
                            <m:t>σ</m:t>
                          </m:r>
                          <m:r>
                            <m:rPr>
                              <m:nor/>
                            </m:rPr>
                            <a:rPr lang="nl-BE" b="1" dirty="0" smtClean="0">
                              <a:solidFill>
                                <a:srgbClr val="C00000"/>
                              </a:solidFill>
                            </a:rPr>
                            <m:t> </m:t>
                          </m:r>
                        </m:e>
                        <m:sub>
                          <m:r>
                            <a:rPr lang="nl-BE" b="1" i="1" smtClean="0">
                              <a:solidFill>
                                <a:srgbClr val="C00000"/>
                              </a:solidFill>
                              <a:latin typeface="Cambria Math" panose="02040503050406030204" pitchFamily="18" charset="0"/>
                            </a:rPr>
                            <m:t>𝑳</m:t>
                          </m:r>
                        </m:sub>
                      </m:sSub>
                    </m:oMath>
                  </m:oMathPara>
                </a14:m>
                <a:endParaRPr lang="nl-BE" b="1" dirty="0">
                  <a:solidFill>
                    <a:srgbClr val="C00000"/>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374727" y="2334454"/>
                <a:ext cx="480193" cy="369332"/>
              </a:xfrm>
              <a:prstGeom prst="rect">
                <a:avLst/>
              </a:prstGeom>
              <a:blipFill>
                <a:blip r:embed="rId7"/>
                <a:stretch>
                  <a:fillRect/>
                </a:stretch>
              </a:blipFill>
            </p:spPr>
            <p:txBody>
              <a:bodyPr/>
              <a:lstStyle/>
              <a:p>
                <a:r>
                  <a:rPr lang="en-US">
                    <a:noFill/>
                  </a:rPr>
                  <a:t> </a:t>
                </a:r>
              </a:p>
            </p:txBody>
          </p:sp>
        </mc:Fallback>
      </mc:AlternateContent>
      <p:pic>
        <p:nvPicPr>
          <p:cNvPr id="44" name="Picture 43"/>
          <p:cNvPicPr>
            <a:picLocks noChangeAspect="1"/>
          </p:cNvPicPr>
          <p:nvPr/>
        </p:nvPicPr>
        <p:blipFill rotWithShape="1">
          <a:blip r:embed="rId3"/>
          <a:srcRect l="25275" t="6111" r="25975" b="5895"/>
          <a:stretch/>
        </p:blipFill>
        <p:spPr>
          <a:xfrm>
            <a:off x="296171" y="4629907"/>
            <a:ext cx="1418969" cy="1440000"/>
          </a:xfrm>
          <a:prstGeom prst="rect">
            <a:avLst/>
          </a:prstGeom>
        </p:spPr>
      </p:pic>
      <p:cxnSp>
        <p:nvCxnSpPr>
          <p:cNvPr id="45" name="Straight Arrow Connector 44"/>
          <p:cNvCxnSpPr/>
          <p:nvPr/>
        </p:nvCxnSpPr>
        <p:spPr>
          <a:xfrm>
            <a:off x="1935280" y="5349907"/>
            <a:ext cx="70585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3819471" y="5349907"/>
            <a:ext cx="92599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Forme libre 41"/>
          <p:cNvSpPr/>
          <p:nvPr/>
        </p:nvSpPr>
        <p:spPr>
          <a:xfrm>
            <a:off x="4943460" y="4835542"/>
            <a:ext cx="1328885" cy="1246103"/>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B371DF">
              <a:alpha val="40000"/>
            </a:srgbClr>
          </a:solidFill>
          <a:ln w="28575" cap="flat" cmpd="sng" algn="ctr">
            <a:solidFill>
              <a:srgbClr val="B371DF"/>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sp>
        <p:nvSpPr>
          <p:cNvPr id="57" name="TextBox 56"/>
          <p:cNvSpPr txBox="1"/>
          <p:nvPr/>
        </p:nvSpPr>
        <p:spPr>
          <a:xfrm>
            <a:off x="2530563" y="4466374"/>
            <a:ext cx="1264475" cy="369332"/>
          </a:xfrm>
          <a:prstGeom prst="rect">
            <a:avLst/>
          </a:prstGeom>
          <a:noFill/>
        </p:spPr>
        <p:txBody>
          <a:bodyPr wrap="square" rtlCol="0">
            <a:spAutoFit/>
          </a:bodyPr>
          <a:lstStyle/>
          <a:p>
            <a:r>
              <a:rPr lang="nl-BE" dirty="0" err="1" smtClean="0">
                <a:solidFill>
                  <a:srgbClr val="2775C3"/>
                </a:solidFill>
              </a:rPr>
              <a:t>Likelihood</a:t>
            </a:r>
            <a:endParaRPr lang="nl-BE" dirty="0">
              <a:solidFill>
                <a:srgbClr val="2775C3"/>
              </a:solidFill>
            </a:endParaRPr>
          </a:p>
        </p:txBody>
      </p:sp>
      <p:sp>
        <p:nvSpPr>
          <p:cNvPr id="58" name="TextBox 57"/>
          <p:cNvSpPr txBox="1"/>
          <p:nvPr/>
        </p:nvSpPr>
        <p:spPr>
          <a:xfrm>
            <a:off x="4054319" y="4588979"/>
            <a:ext cx="1264475" cy="369332"/>
          </a:xfrm>
          <a:prstGeom prst="rect">
            <a:avLst/>
          </a:prstGeom>
          <a:noFill/>
        </p:spPr>
        <p:txBody>
          <a:bodyPr wrap="square" rtlCol="0">
            <a:spAutoFit/>
          </a:bodyPr>
          <a:lstStyle/>
          <a:p>
            <a:r>
              <a:rPr lang="nl-BE" dirty="0" err="1" smtClean="0">
                <a:solidFill>
                  <a:srgbClr val="2775C3"/>
                </a:solidFill>
              </a:rPr>
              <a:t>Likelihood</a:t>
            </a:r>
            <a:endParaRPr lang="nl-BE" dirty="0">
              <a:solidFill>
                <a:srgbClr val="2775C3"/>
              </a:solidFill>
            </a:endParaRPr>
          </a:p>
        </p:txBody>
      </p:sp>
      <p:sp>
        <p:nvSpPr>
          <p:cNvPr id="59" name="TextBox 58"/>
          <p:cNvSpPr txBox="1"/>
          <p:nvPr/>
        </p:nvSpPr>
        <p:spPr>
          <a:xfrm>
            <a:off x="5516790" y="4463177"/>
            <a:ext cx="1264475" cy="369332"/>
          </a:xfrm>
          <a:prstGeom prst="rect">
            <a:avLst/>
          </a:prstGeom>
          <a:noFill/>
        </p:spPr>
        <p:txBody>
          <a:bodyPr wrap="square" rtlCol="0">
            <a:spAutoFit/>
          </a:bodyPr>
          <a:lstStyle/>
          <a:p>
            <a:r>
              <a:rPr lang="nl-BE" dirty="0" smtClean="0">
                <a:solidFill>
                  <a:srgbClr val="B371DF"/>
                </a:solidFill>
              </a:rPr>
              <a:t>Posterior</a:t>
            </a:r>
            <a:endParaRPr lang="nl-BE" dirty="0">
              <a:solidFill>
                <a:srgbClr val="B371DF"/>
              </a:solidFill>
            </a:endParaRPr>
          </a:p>
        </p:txBody>
      </p:sp>
      <p:sp>
        <p:nvSpPr>
          <p:cNvPr id="60" name="TextBox 59"/>
          <p:cNvSpPr txBox="1"/>
          <p:nvPr/>
        </p:nvSpPr>
        <p:spPr>
          <a:xfrm>
            <a:off x="5854920" y="4892429"/>
            <a:ext cx="1264475" cy="369332"/>
          </a:xfrm>
          <a:prstGeom prst="rect">
            <a:avLst/>
          </a:prstGeom>
          <a:noFill/>
          <a:ln>
            <a:noFill/>
          </a:ln>
        </p:spPr>
        <p:txBody>
          <a:bodyPr wrap="square" rtlCol="0">
            <a:spAutoFit/>
          </a:bodyPr>
          <a:lstStyle/>
          <a:p>
            <a:r>
              <a:rPr lang="nl-BE" dirty="0" smtClean="0">
                <a:solidFill>
                  <a:srgbClr val="C82506"/>
                </a:solidFill>
              </a:rPr>
              <a:t>Prior</a:t>
            </a:r>
            <a:endParaRPr lang="nl-BE" dirty="0">
              <a:solidFill>
                <a:srgbClr val="C82506"/>
              </a:solidFill>
            </a:endParaRPr>
          </a:p>
        </p:txBody>
      </p:sp>
      <mc:AlternateContent xmlns:mc="http://schemas.openxmlformats.org/markup-compatibility/2006" xmlns:a14="http://schemas.microsoft.com/office/drawing/2010/main">
        <mc:Choice Requires="a14">
          <p:sp>
            <p:nvSpPr>
              <p:cNvPr id="66" name="TextBox 65"/>
              <p:cNvSpPr txBox="1"/>
              <p:nvPr/>
            </p:nvSpPr>
            <p:spPr>
              <a:xfrm>
                <a:off x="2530203" y="6184564"/>
                <a:ext cx="114507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l-BE" b="0" i="1" smtClean="0">
                          <a:solidFill>
                            <a:srgbClr val="2775C3"/>
                          </a:solidFill>
                          <a:latin typeface="Cambria Math" panose="02040503050406030204" pitchFamily="18" charset="0"/>
                        </a:rPr>
                        <m:t>𝑝</m:t>
                      </m:r>
                      <m:r>
                        <a:rPr lang="nl-BE" b="0" i="1" smtClean="0">
                          <a:solidFill>
                            <a:srgbClr val="2775C3"/>
                          </a:solidFill>
                          <a:latin typeface="Cambria Math" panose="02040503050406030204" pitchFamily="18" charset="0"/>
                        </a:rPr>
                        <m:t>(</m:t>
                      </m:r>
                      <m:sSub>
                        <m:sSubPr>
                          <m:ctrlPr>
                            <a:rPr lang="nl-BE" b="0" i="1" smtClean="0">
                              <a:solidFill>
                                <a:srgbClr val="2775C3"/>
                              </a:solidFill>
                              <a:latin typeface="Cambria Math" panose="02040503050406030204" pitchFamily="18" charset="0"/>
                              <a:ea typeface="Cambria Math" panose="02040503050406030204" pitchFamily="18" charset="0"/>
                            </a:rPr>
                          </m:ctrlPr>
                        </m:sSubPr>
                        <m:e>
                          <m:r>
                            <a:rPr lang="nl-BE" b="0" i="1" smtClean="0">
                              <a:solidFill>
                                <a:srgbClr val="2775C3"/>
                              </a:solidFill>
                              <a:latin typeface="Cambria Math" panose="02040503050406030204" pitchFamily="18" charset="0"/>
                              <a:ea typeface="Cambria Math" panose="02040503050406030204" pitchFamily="18" charset="0"/>
                            </a:rPr>
                            <m:t>𝜃</m:t>
                          </m:r>
                        </m:e>
                        <m:sub>
                          <m:r>
                            <a:rPr lang="nl-BE" b="0" i="1" smtClean="0">
                              <a:solidFill>
                                <a:srgbClr val="2775C3"/>
                              </a:solidFill>
                              <a:latin typeface="Cambria Math" panose="02040503050406030204" pitchFamily="18" charset="0"/>
                              <a:ea typeface="Cambria Math" panose="02040503050406030204" pitchFamily="18" charset="0"/>
                            </a:rPr>
                            <m:t>𝑠𝑒𝑛𝑠</m:t>
                          </m:r>
                        </m:sub>
                      </m:sSub>
                      <m:r>
                        <a:rPr lang="nl-BE" b="0" i="1" smtClean="0">
                          <a:solidFill>
                            <a:srgbClr val="2775C3"/>
                          </a:solidFill>
                          <a:latin typeface="Cambria Math" panose="02040503050406030204" pitchFamily="18" charset="0"/>
                          <a:ea typeface="Cambria Math" panose="02040503050406030204" pitchFamily="18" charset="0"/>
                        </a:rPr>
                        <m:t>|</m:t>
                      </m:r>
                      <m:r>
                        <a:rPr lang="nl-BE" b="0" i="1" smtClean="0">
                          <a:solidFill>
                            <a:srgbClr val="2775C3"/>
                          </a:solidFill>
                          <a:latin typeface="Cambria Math" panose="02040503050406030204" pitchFamily="18" charset="0"/>
                          <a:ea typeface="Cambria Math" panose="02040503050406030204" pitchFamily="18" charset="0"/>
                        </a:rPr>
                        <m:t>𝜃</m:t>
                      </m:r>
                      <m:r>
                        <a:rPr lang="nl-BE" b="0" i="1" smtClean="0">
                          <a:solidFill>
                            <a:srgbClr val="2775C3"/>
                          </a:solidFill>
                          <a:latin typeface="Cambria Math" panose="02040503050406030204" pitchFamily="18" charset="0"/>
                          <a:ea typeface="Cambria Math" panose="02040503050406030204" pitchFamily="18" charset="0"/>
                        </a:rPr>
                        <m:t>)</m:t>
                      </m:r>
                    </m:oMath>
                  </m:oMathPara>
                </a14:m>
                <a:endParaRPr lang="nl-BE" dirty="0">
                  <a:solidFill>
                    <a:srgbClr val="2775C3"/>
                  </a:solidFill>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2530203" y="6184564"/>
                <a:ext cx="1145076" cy="369332"/>
              </a:xfrm>
              <a:prstGeom prst="rect">
                <a:avLst/>
              </a:prstGeom>
              <a:blipFill>
                <a:blip r:embed="rId9"/>
                <a:stretch>
                  <a:fillRect r="-6383" b="-13333"/>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5670742" y="6165773"/>
                <a:ext cx="114507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l-BE" b="0" i="1" smtClean="0">
                          <a:solidFill>
                            <a:srgbClr val="B371DF"/>
                          </a:solidFill>
                          <a:latin typeface="Cambria Math" panose="02040503050406030204" pitchFamily="18" charset="0"/>
                        </a:rPr>
                        <m:t>𝑝</m:t>
                      </m:r>
                      <m:r>
                        <a:rPr lang="nl-BE" b="0" i="1" smtClean="0">
                          <a:solidFill>
                            <a:srgbClr val="B371DF"/>
                          </a:solidFill>
                          <a:latin typeface="Cambria Math" panose="02040503050406030204" pitchFamily="18" charset="0"/>
                        </a:rPr>
                        <m:t>(</m:t>
                      </m:r>
                      <m:r>
                        <a:rPr lang="nl-BE" b="0" i="1" smtClean="0">
                          <a:solidFill>
                            <a:srgbClr val="B371DF"/>
                          </a:solidFill>
                          <a:latin typeface="Cambria Math" panose="02040503050406030204" pitchFamily="18" charset="0"/>
                          <a:ea typeface="Cambria Math" panose="02040503050406030204" pitchFamily="18" charset="0"/>
                        </a:rPr>
                        <m:t>𝜃</m:t>
                      </m:r>
                      <m:r>
                        <a:rPr lang="nl-BE" b="0" i="1" smtClean="0">
                          <a:solidFill>
                            <a:srgbClr val="B371DF"/>
                          </a:solidFill>
                          <a:latin typeface="Cambria Math" panose="02040503050406030204" pitchFamily="18" charset="0"/>
                          <a:ea typeface="Cambria Math" panose="02040503050406030204" pitchFamily="18" charset="0"/>
                        </a:rPr>
                        <m:t>|</m:t>
                      </m:r>
                      <m:sSub>
                        <m:sSubPr>
                          <m:ctrlPr>
                            <a:rPr lang="nl-BE" b="0" i="1" smtClean="0">
                              <a:solidFill>
                                <a:srgbClr val="B371DF"/>
                              </a:solidFill>
                              <a:latin typeface="Cambria Math" panose="02040503050406030204" pitchFamily="18" charset="0"/>
                              <a:ea typeface="Cambria Math" panose="02040503050406030204" pitchFamily="18" charset="0"/>
                            </a:rPr>
                          </m:ctrlPr>
                        </m:sSubPr>
                        <m:e>
                          <m:r>
                            <a:rPr lang="nl-BE" b="0" i="1" smtClean="0">
                              <a:solidFill>
                                <a:srgbClr val="B371DF"/>
                              </a:solidFill>
                              <a:latin typeface="Cambria Math" panose="02040503050406030204" pitchFamily="18" charset="0"/>
                              <a:ea typeface="Cambria Math" panose="02040503050406030204" pitchFamily="18" charset="0"/>
                            </a:rPr>
                            <m:t>𝜃</m:t>
                          </m:r>
                        </m:e>
                        <m:sub>
                          <m:r>
                            <a:rPr lang="nl-BE" b="0" i="1" smtClean="0">
                              <a:solidFill>
                                <a:srgbClr val="B371DF"/>
                              </a:solidFill>
                              <a:latin typeface="Cambria Math" panose="02040503050406030204" pitchFamily="18" charset="0"/>
                              <a:ea typeface="Cambria Math" panose="02040503050406030204" pitchFamily="18" charset="0"/>
                            </a:rPr>
                            <m:t>𝑠𝑒𝑛𝑠</m:t>
                          </m:r>
                        </m:sub>
                      </m:sSub>
                      <m:r>
                        <a:rPr lang="nl-BE" b="0" i="1" smtClean="0">
                          <a:solidFill>
                            <a:srgbClr val="B371DF"/>
                          </a:solidFill>
                          <a:latin typeface="Cambria Math" panose="02040503050406030204" pitchFamily="18" charset="0"/>
                          <a:ea typeface="Cambria Math" panose="02040503050406030204" pitchFamily="18" charset="0"/>
                        </a:rPr>
                        <m:t>)</m:t>
                      </m:r>
                    </m:oMath>
                  </m:oMathPara>
                </a14:m>
                <a:endParaRPr lang="nl-BE" dirty="0">
                  <a:solidFill>
                    <a:srgbClr val="B371DF"/>
                  </a:solidFill>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5670742" y="6165773"/>
                <a:ext cx="1145076" cy="369332"/>
              </a:xfrm>
              <a:prstGeom prst="rect">
                <a:avLst/>
              </a:prstGeom>
              <a:blipFill>
                <a:blip r:embed="rId10"/>
                <a:stretch>
                  <a:fillRect r="-6915" b="-13115"/>
                </a:stretch>
              </a:blipFill>
            </p:spPr>
            <p:txBody>
              <a:bodyPr/>
              <a:lstStyle/>
              <a:p>
                <a:r>
                  <a:rPr lang="nl-BE">
                    <a:noFill/>
                  </a:rPr>
                  <a:t> </a:t>
                </a:r>
              </a:p>
            </p:txBody>
          </p:sp>
        </mc:Fallback>
      </mc:AlternateContent>
      <p:sp>
        <p:nvSpPr>
          <p:cNvPr id="71" name="Forme libre 41"/>
          <p:cNvSpPr/>
          <p:nvPr/>
        </p:nvSpPr>
        <p:spPr>
          <a:xfrm>
            <a:off x="2893219" y="1187519"/>
            <a:ext cx="521878" cy="1618403"/>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2775C3">
              <a:alpha val="40000"/>
            </a:srgbClr>
          </a:solidFill>
          <a:ln w="28575" cap="flat" cmpd="sng" algn="ctr">
            <a:solidFill>
              <a:srgbClr val="2775C3"/>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cxnSp>
        <p:nvCxnSpPr>
          <p:cNvPr id="72" name="Straight Arrow Connector 71"/>
          <p:cNvCxnSpPr/>
          <p:nvPr/>
        </p:nvCxnSpPr>
        <p:spPr>
          <a:xfrm flipV="1">
            <a:off x="3002651" y="2369843"/>
            <a:ext cx="327742" cy="5510"/>
          </a:xfrm>
          <a:prstGeom prst="straightConnector1">
            <a:avLst/>
          </a:prstGeom>
          <a:ln w="38100">
            <a:solidFill>
              <a:srgbClr val="2775C3"/>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p:cNvSpPr txBox="1"/>
              <p:nvPr/>
            </p:nvSpPr>
            <p:spPr>
              <a:xfrm>
                <a:off x="2950138" y="2440797"/>
                <a:ext cx="4801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l-GR" b="1" i="1" smtClean="0">
                              <a:solidFill>
                                <a:srgbClr val="2775C3"/>
                              </a:solidFill>
                              <a:latin typeface="Cambria Math" panose="02040503050406030204" pitchFamily="18" charset="0"/>
                            </a:rPr>
                          </m:ctrlPr>
                        </m:sSubPr>
                        <m:e>
                          <m:r>
                            <m:rPr>
                              <m:nor/>
                            </m:rPr>
                            <a:rPr lang="el-GR" b="1" dirty="0" smtClean="0">
                              <a:solidFill>
                                <a:srgbClr val="2775C3"/>
                              </a:solidFill>
                            </a:rPr>
                            <m:t>σ</m:t>
                          </m:r>
                          <m:r>
                            <m:rPr>
                              <m:nor/>
                            </m:rPr>
                            <a:rPr lang="nl-BE" b="1" dirty="0" smtClean="0">
                              <a:solidFill>
                                <a:srgbClr val="2775C3"/>
                              </a:solidFill>
                            </a:rPr>
                            <m:t> </m:t>
                          </m:r>
                        </m:e>
                        <m:sub>
                          <m:r>
                            <a:rPr lang="nl-BE" b="1" i="1" smtClean="0">
                              <a:solidFill>
                                <a:srgbClr val="2775C3"/>
                              </a:solidFill>
                              <a:latin typeface="Cambria Math" panose="02040503050406030204" pitchFamily="18" charset="0"/>
                            </a:rPr>
                            <m:t>𝑳</m:t>
                          </m:r>
                        </m:sub>
                      </m:sSub>
                    </m:oMath>
                  </m:oMathPara>
                </a14:m>
                <a:endParaRPr lang="nl-BE" b="1" dirty="0">
                  <a:solidFill>
                    <a:srgbClr val="2775C3"/>
                  </a:solidFill>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2950138" y="2440797"/>
                <a:ext cx="480193" cy="369332"/>
              </a:xfrm>
              <a:prstGeom prst="rect">
                <a:avLst/>
              </a:prstGeom>
              <a:blipFill>
                <a:blip r:embed="rId12"/>
                <a:stretch>
                  <a:fillRect/>
                </a:stretch>
              </a:blipFill>
            </p:spPr>
            <p:txBody>
              <a:bodyPr/>
              <a:lstStyle/>
              <a:p>
                <a:r>
                  <a:rPr lang="nl-BE">
                    <a:noFill/>
                  </a:rPr>
                  <a:t> </a:t>
                </a:r>
              </a:p>
            </p:txBody>
          </p:sp>
        </mc:Fallback>
      </mc:AlternateContent>
      <p:sp>
        <p:nvSpPr>
          <p:cNvPr id="74" name="Forme libre 41"/>
          <p:cNvSpPr/>
          <p:nvPr/>
        </p:nvSpPr>
        <p:spPr>
          <a:xfrm>
            <a:off x="4832519" y="1187519"/>
            <a:ext cx="521878" cy="1618403"/>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2775C3">
              <a:alpha val="40000"/>
            </a:srgbClr>
          </a:solidFill>
          <a:ln w="28575" cap="flat" cmpd="sng" algn="ctr">
            <a:solidFill>
              <a:srgbClr val="2775C3"/>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cxnSp>
        <p:nvCxnSpPr>
          <p:cNvPr id="75" name="Straight Arrow Connector 74"/>
          <p:cNvCxnSpPr/>
          <p:nvPr/>
        </p:nvCxnSpPr>
        <p:spPr>
          <a:xfrm flipV="1">
            <a:off x="4941951" y="2369843"/>
            <a:ext cx="327742" cy="5510"/>
          </a:xfrm>
          <a:prstGeom prst="straightConnector1">
            <a:avLst/>
          </a:prstGeom>
          <a:ln w="38100">
            <a:solidFill>
              <a:srgbClr val="2775C3"/>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p:cNvSpPr txBox="1"/>
              <p:nvPr/>
            </p:nvSpPr>
            <p:spPr>
              <a:xfrm>
                <a:off x="4889438" y="2440797"/>
                <a:ext cx="4801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l-GR" b="1" i="1" smtClean="0">
                              <a:solidFill>
                                <a:srgbClr val="2775C3"/>
                              </a:solidFill>
                              <a:latin typeface="Cambria Math" panose="02040503050406030204" pitchFamily="18" charset="0"/>
                            </a:rPr>
                          </m:ctrlPr>
                        </m:sSubPr>
                        <m:e>
                          <m:r>
                            <m:rPr>
                              <m:nor/>
                            </m:rPr>
                            <a:rPr lang="el-GR" b="1" dirty="0" smtClean="0">
                              <a:solidFill>
                                <a:srgbClr val="2775C3"/>
                              </a:solidFill>
                            </a:rPr>
                            <m:t>σ</m:t>
                          </m:r>
                          <m:r>
                            <m:rPr>
                              <m:nor/>
                            </m:rPr>
                            <a:rPr lang="nl-BE" b="1" dirty="0" smtClean="0">
                              <a:solidFill>
                                <a:srgbClr val="2775C3"/>
                              </a:solidFill>
                            </a:rPr>
                            <m:t> </m:t>
                          </m:r>
                        </m:e>
                        <m:sub>
                          <m:r>
                            <a:rPr lang="nl-BE" b="1" i="1" smtClean="0">
                              <a:solidFill>
                                <a:srgbClr val="2775C3"/>
                              </a:solidFill>
                              <a:latin typeface="Cambria Math" panose="02040503050406030204" pitchFamily="18" charset="0"/>
                            </a:rPr>
                            <m:t>𝑳</m:t>
                          </m:r>
                        </m:sub>
                      </m:sSub>
                    </m:oMath>
                  </m:oMathPara>
                </a14:m>
                <a:endParaRPr lang="nl-BE" b="1" dirty="0">
                  <a:solidFill>
                    <a:srgbClr val="2775C3"/>
                  </a:solidFill>
                </a:endParaRPr>
              </a:p>
            </p:txBody>
          </p:sp>
        </mc:Choice>
        <mc:Fallback xmlns="">
          <p:sp>
            <p:nvSpPr>
              <p:cNvPr id="76" name="TextBox 75"/>
              <p:cNvSpPr txBox="1">
                <a:spLocks noRot="1" noChangeAspect="1" noMove="1" noResize="1" noEditPoints="1" noAdjustHandles="1" noChangeArrowheads="1" noChangeShapeType="1" noTextEdit="1"/>
              </p:cNvSpPr>
              <p:nvPr/>
            </p:nvSpPr>
            <p:spPr>
              <a:xfrm>
                <a:off x="4889438" y="2440797"/>
                <a:ext cx="480193" cy="369332"/>
              </a:xfrm>
              <a:prstGeom prst="rect">
                <a:avLst/>
              </a:prstGeom>
              <a:blipFill>
                <a:blip r:embed="rId13"/>
                <a:stretch>
                  <a:fillRect/>
                </a:stretch>
              </a:blipFill>
            </p:spPr>
            <p:txBody>
              <a:bodyPr/>
              <a:lstStyle/>
              <a:p>
                <a:r>
                  <a:rPr lang="nl-BE">
                    <a:noFill/>
                  </a:rPr>
                  <a:t> </a:t>
                </a:r>
              </a:p>
            </p:txBody>
          </p:sp>
        </mc:Fallback>
      </mc:AlternateContent>
      <p:sp>
        <p:nvSpPr>
          <p:cNvPr id="80" name="Forme libre 41"/>
          <p:cNvSpPr/>
          <p:nvPr/>
        </p:nvSpPr>
        <p:spPr>
          <a:xfrm>
            <a:off x="2260375" y="5159516"/>
            <a:ext cx="1861675" cy="910389"/>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2775C3">
              <a:alpha val="40000"/>
            </a:srgbClr>
          </a:solidFill>
          <a:ln w="28575" cap="flat" cmpd="sng" algn="ctr">
            <a:solidFill>
              <a:srgbClr val="2775C3"/>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cxnSp>
        <p:nvCxnSpPr>
          <p:cNvPr id="81" name="Straight Arrow Connector 80"/>
          <p:cNvCxnSpPr/>
          <p:nvPr/>
        </p:nvCxnSpPr>
        <p:spPr>
          <a:xfrm flipV="1">
            <a:off x="2898486" y="5604809"/>
            <a:ext cx="663824" cy="6068"/>
          </a:xfrm>
          <a:prstGeom prst="straightConnector1">
            <a:avLst/>
          </a:prstGeom>
          <a:ln w="38100">
            <a:solidFill>
              <a:srgbClr val="2775C3"/>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p:cNvSpPr txBox="1"/>
              <p:nvPr/>
            </p:nvSpPr>
            <p:spPr>
              <a:xfrm>
                <a:off x="2990301" y="5649463"/>
                <a:ext cx="4801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l-GR" b="1" i="1" smtClean="0">
                              <a:solidFill>
                                <a:srgbClr val="2775C3"/>
                              </a:solidFill>
                              <a:latin typeface="Cambria Math" panose="02040503050406030204" pitchFamily="18" charset="0"/>
                            </a:rPr>
                          </m:ctrlPr>
                        </m:sSubPr>
                        <m:e>
                          <m:r>
                            <m:rPr>
                              <m:nor/>
                            </m:rPr>
                            <a:rPr lang="el-GR" b="1" dirty="0" smtClean="0">
                              <a:solidFill>
                                <a:srgbClr val="2775C3"/>
                              </a:solidFill>
                            </a:rPr>
                            <m:t>σ</m:t>
                          </m:r>
                          <m:r>
                            <m:rPr>
                              <m:nor/>
                            </m:rPr>
                            <a:rPr lang="nl-BE" b="1" dirty="0" smtClean="0">
                              <a:solidFill>
                                <a:srgbClr val="2775C3"/>
                              </a:solidFill>
                            </a:rPr>
                            <m:t> </m:t>
                          </m:r>
                        </m:e>
                        <m:sub>
                          <m:r>
                            <a:rPr lang="nl-BE" b="1" i="1" smtClean="0">
                              <a:solidFill>
                                <a:srgbClr val="2775C3"/>
                              </a:solidFill>
                              <a:latin typeface="Cambria Math" panose="02040503050406030204" pitchFamily="18" charset="0"/>
                            </a:rPr>
                            <m:t>𝑳</m:t>
                          </m:r>
                        </m:sub>
                      </m:sSub>
                    </m:oMath>
                  </m:oMathPara>
                </a14:m>
                <a:endParaRPr lang="nl-BE" b="1" dirty="0">
                  <a:solidFill>
                    <a:srgbClr val="2775C3"/>
                  </a:solidFill>
                </a:endParaRPr>
              </a:p>
            </p:txBody>
          </p:sp>
        </mc:Choice>
        <mc:Fallback xmlns="">
          <p:sp>
            <p:nvSpPr>
              <p:cNvPr id="82" name="TextBox 81"/>
              <p:cNvSpPr txBox="1">
                <a:spLocks noRot="1" noChangeAspect="1" noMove="1" noResize="1" noEditPoints="1" noAdjustHandles="1" noChangeArrowheads="1" noChangeShapeType="1" noTextEdit="1"/>
              </p:cNvSpPr>
              <p:nvPr/>
            </p:nvSpPr>
            <p:spPr>
              <a:xfrm>
                <a:off x="2990301" y="5649463"/>
                <a:ext cx="480193" cy="369332"/>
              </a:xfrm>
              <a:prstGeom prst="rect">
                <a:avLst/>
              </a:prstGeom>
              <a:blipFill>
                <a:blip r:embed="rId14"/>
                <a:stretch>
                  <a:fillRect/>
                </a:stretch>
              </a:blipFill>
            </p:spPr>
            <p:txBody>
              <a:bodyPr/>
              <a:lstStyle/>
              <a:p>
                <a:r>
                  <a:rPr lang="nl-BE">
                    <a:noFill/>
                  </a:rPr>
                  <a:t> </a:t>
                </a:r>
              </a:p>
            </p:txBody>
          </p:sp>
        </mc:Fallback>
      </mc:AlternateContent>
      <p:sp>
        <p:nvSpPr>
          <p:cNvPr id="83" name="Forme libre 41"/>
          <p:cNvSpPr/>
          <p:nvPr/>
        </p:nvSpPr>
        <p:spPr>
          <a:xfrm>
            <a:off x="4200420" y="5159516"/>
            <a:ext cx="1861675" cy="910389"/>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2775C3">
              <a:alpha val="40000"/>
            </a:srgbClr>
          </a:solidFill>
          <a:ln w="28575" cap="flat" cmpd="sng" algn="ctr">
            <a:solidFill>
              <a:srgbClr val="2775C3"/>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cxnSp>
        <p:nvCxnSpPr>
          <p:cNvPr id="84" name="Straight Arrow Connector 83"/>
          <p:cNvCxnSpPr/>
          <p:nvPr/>
        </p:nvCxnSpPr>
        <p:spPr>
          <a:xfrm flipV="1">
            <a:off x="4838531" y="5604809"/>
            <a:ext cx="663824" cy="6068"/>
          </a:xfrm>
          <a:prstGeom prst="straightConnector1">
            <a:avLst/>
          </a:prstGeom>
          <a:ln w="38100">
            <a:solidFill>
              <a:srgbClr val="2775C3"/>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p:cNvSpPr txBox="1"/>
              <p:nvPr/>
            </p:nvSpPr>
            <p:spPr>
              <a:xfrm>
                <a:off x="4930346" y="5649463"/>
                <a:ext cx="4801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l-GR" b="1" i="1" smtClean="0">
                              <a:solidFill>
                                <a:srgbClr val="2775C3"/>
                              </a:solidFill>
                              <a:latin typeface="Cambria Math" panose="02040503050406030204" pitchFamily="18" charset="0"/>
                            </a:rPr>
                          </m:ctrlPr>
                        </m:sSubPr>
                        <m:e>
                          <m:r>
                            <m:rPr>
                              <m:nor/>
                            </m:rPr>
                            <a:rPr lang="el-GR" b="1" dirty="0" smtClean="0">
                              <a:solidFill>
                                <a:srgbClr val="2775C3"/>
                              </a:solidFill>
                            </a:rPr>
                            <m:t>σ</m:t>
                          </m:r>
                          <m:r>
                            <m:rPr>
                              <m:nor/>
                            </m:rPr>
                            <a:rPr lang="nl-BE" b="1" dirty="0" smtClean="0">
                              <a:solidFill>
                                <a:srgbClr val="2775C3"/>
                              </a:solidFill>
                            </a:rPr>
                            <m:t> </m:t>
                          </m:r>
                        </m:e>
                        <m:sub>
                          <m:r>
                            <a:rPr lang="nl-BE" b="1" i="1" smtClean="0">
                              <a:solidFill>
                                <a:srgbClr val="2775C3"/>
                              </a:solidFill>
                              <a:latin typeface="Cambria Math" panose="02040503050406030204" pitchFamily="18" charset="0"/>
                            </a:rPr>
                            <m:t>𝑳</m:t>
                          </m:r>
                        </m:sub>
                      </m:sSub>
                    </m:oMath>
                  </m:oMathPara>
                </a14:m>
                <a:endParaRPr lang="nl-BE" b="1" dirty="0">
                  <a:solidFill>
                    <a:srgbClr val="2775C3"/>
                  </a:solidFill>
                </a:endParaRPr>
              </a:p>
            </p:txBody>
          </p:sp>
        </mc:Choice>
        <mc:Fallback xmlns="">
          <p:sp>
            <p:nvSpPr>
              <p:cNvPr id="85" name="TextBox 84"/>
              <p:cNvSpPr txBox="1">
                <a:spLocks noRot="1" noChangeAspect="1" noMove="1" noResize="1" noEditPoints="1" noAdjustHandles="1" noChangeArrowheads="1" noChangeShapeType="1" noTextEdit="1"/>
              </p:cNvSpPr>
              <p:nvPr/>
            </p:nvSpPr>
            <p:spPr>
              <a:xfrm>
                <a:off x="4930346" y="5649463"/>
                <a:ext cx="480193" cy="369332"/>
              </a:xfrm>
              <a:prstGeom prst="rect">
                <a:avLst/>
              </a:prstGeom>
              <a:blipFill>
                <a:blip r:embed="rId15"/>
                <a:stretch>
                  <a:fillRect/>
                </a:stretch>
              </a:blipFill>
            </p:spPr>
            <p:txBody>
              <a:bodyPr/>
              <a:lstStyle/>
              <a:p>
                <a:r>
                  <a:rPr lang="nl-BE">
                    <a:noFill/>
                  </a:rPr>
                  <a:t> </a:t>
                </a:r>
              </a:p>
            </p:txBody>
          </p:sp>
        </mc:Fallback>
      </mc:AlternateContent>
      <p:sp>
        <p:nvSpPr>
          <p:cNvPr id="86" name="Forme libre 41"/>
          <p:cNvSpPr/>
          <p:nvPr/>
        </p:nvSpPr>
        <p:spPr>
          <a:xfrm>
            <a:off x="5002047" y="5167165"/>
            <a:ext cx="1505435" cy="909309"/>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FF0000">
              <a:alpha val="40000"/>
            </a:srgbClr>
          </a:solidFill>
          <a:ln w="28575" cap="flat" cmpd="sng" algn="ctr">
            <a:solidFill>
              <a:srgbClr val="C82506"/>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srgbClr val="FF0000"/>
              </a:solidFill>
              <a:latin typeface="Calibri" panose="020F0502020204030204" pitchFamily="34" charset="0"/>
              <a:ea typeface="Roboto" pitchFamily="2" charset="0"/>
              <a:cs typeface="Times New Roman" panose="02020603050405020304" pitchFamily="18" charset="0"/>
            </a:endParaRPr>
          </a:p>
        </p:txBody>
      </p:sp>
      <p:cxnSp>
        <p:nvCxnSpPr>
          <p:cNvPr id="87" name="Straight Arrow Connector 86"/>
          <p:cNvCxnSpPr/>
          <p:nvPr/>
        </p:nvCxnSpPr>
        <p:spPr>
          <a:xfrm>
            <a:off x="5476033" y="5791440"/>
            <a:ext cx="632237" cy="0"/>
          </a:xfrm>
          <a:prstGeom prst="straightConnector1">
            <a:avLst/>
          </a:prstGeom>
          <a:ln w="38100">
            <a:solidFill>
              <a:srgbClr val="C82506"/>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p:cNvSpPr txBox="1"/>
              <p:nvPr/>
            </p:nvSpPr>
            <p:spPr>
              <a:xfrm>
                <a:off x="5567339" y="5719089"/>
                <a:ext cx="480193"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l-GR" b="1" i="1" smtClean="0">
                              <a:solidFill>
                                <a:srgbClr val="C82506"/>
                              </a:solidFill>
                              <a:latin typeface="Cambria Math" panose="02040503050406030204" pitchFamily="18" charset="0"/>
                            </a:rPr>
                          </m:ctrlPr>
                        </m:sSubPr>
                        <m:e>
                          <m:r>
                            <m:rPr>
                              <m:nor/>
                            </m:rPr>
                            <a:rPr lang="el-GR" b="1" dirty="0" smtClean="0">
                              <a:solidFill>
                                <a:srgbClr val="C82506"/>
                              </a:solidFill>
                            </a:rPr>
                            <m:t>σ</m:t>
                          </m:r>
                          <m:r>
                            <m:rPr>
                              <m:nor/>
                            </m:rPr>
                            <a:rPr lang="nl-BE" b="1" dirty="0" smtClean="0">
                              <a:solidFill>
                                <a:srgbClr val="C82506"/>
                              </a:solidFill>
                            </a:rPr>
                            <m:t> </m:t>
                          </m:r>
                        </m:e>
                        <m:sub>
                          <m:r>
                            <a:rPr lang="nl-BE" b="1" i="1" smtClean="0">
                              <a:solidFill>
                                <a:srgbClr val="C82506"/>
                              </a:solidFill>
                              <a:latin typeface="Cambria Math" panose="02040503050406030204" pitchFamily="18" charset="0"/>
                            </a:rPr>
                            <m:t>𝑳</m:t>
                          </m:r>
                        </m:sub>
                      </m:sSub>
                    </m:oMath>
                  </m:oMathPara>
                </a14:m>
                <a:endParaRPr lang="nl-BE" b="1" dirty="0">
                  <a:solidFill>
                    <a:srgbClr val="C82506"/>
                  </a:solidFill>
                </a:endParaRPr>
              </a:p>
            </p:txBody>
          </p:sp>
        </mc:Choice>
        <mc:Fallback xmlns="">
          <p:sp>
            <p:nvSpPr>
              <p:cNvPr id="88" name="TextBox 87"/>
              <p:cNvSpPr txBox="1">
                <a:spLocks noRot="1" noChangeAspect="1" noMove="1" noResize="1" noEditPoints="1" noAdjustHandles="1" noChangeArrowheads="1" noChangeShapeType="1" noTextEdit="1"/>
              </p:cNvSpPr>
              <p:nvPr/>
            </p:nvSpPr>
            <p:spPr>
              <a:xfrm>
                <a:off x="5567339" y="5719089"/>
                <a:ext cx="480193" cy="369332"/>
              </a:xfrm>
              <a:prstGeom prst="rect">
                <a:avLst/>
              </a:prstGeom>
              <a:blipFill>
                <a:blip r:embed="rId16"/>
                <a:stretch>
                  <a:fillRect/>
                </a:stretch>
              </a:blipFill>
              <a:ln>
                <a:noFill/>
              </a:ln>
            </p:spPr>
            <p:txBody>
              <a:bodyPr/>
              <a:lstStyle/>
              <a:p>
                <a:r>
                  <a:rPr lang="en-US">
                    <a:noFill/>
                  </a:rPr>
                  <a:t> </a:t>
                </a:r>
              </a:p>
            </p:txBody>
          </p:sp>
        </mc:Fallback>
      </mc:AlternateContent>
      <p:sp>
        <p:nvSpPr>
          <p:cNvPr id="89" name="Rectangle 88"/>
          <p:cNvSpPr/>
          <p:nvPr/>
        </p:nvSpPr>
        <p:spPr>
          <a:xfrm>
            <a:off x="304093" y="3768681"/>
            <a:ext cx="1622560" cy="369332"/>
          </a:xfrm>
          <a:prstGeom prst="rect">
            <a:avLst/>
          </a:prstGeom>
        </p:spPr>
        <p:txBody>
          <a:bodyPr wrap="none">
            <a:spAutoFit/>
          </a:bodyPr>
          <a:lstStyle/>
          <a:p>
            <a:r>
              <a:rPr lang="nl-BE" b="1" dirty="0" smtClean="0">
                <a:solidFill>
                  <a:schemeClr val="accent5">
                    <a:lumMod val="50000"/>
                  </a:schemeClr>
                </a:solidFill>
              </a:rPr>
              <a:t>High </a:t>
            </a:r>
            <a:r>
              <a:rPr lang="nl-BE" b="1" dirty="0" err="1" smtClean="0">
                <a:solidFill>
                  <a:schemeClr val="accent5">
                    <a:lumMod val="50000"/>
                  </a:schemeClr>
                </a:solidFill>
              </a:rPr>
              <a:t>noise</a:t>
            </a:r>
            <a:r>
              <a:rPr lang="nl-BE" b="1" dirty="0" smtClean="0">
                <a:solidFill>
                  <a:schemeClr val="accent5">
                    <a:lumMod val="50000"/>
                  </a:schemeClr>
                </a:solidFill>
              </a:rPr>
              <a:t> trial</a:t>
            </a:r>
            <a:endParaRPr lang="nl-BE" b="1" dirty="0">
              <a:solidFill>
                <a:schemeClr val="accent5">
                  <a:lumMod val="50000"/>
                </a:schemeClr>
              </a:solidFill>
            </a:endParaRPr>
          </a:p>
        </p:txBody>
      </p:sp>
      <p:cxnSp>
        <p:nvCxnSpPr>
          <p:cNvPr id="62" name="Straight Connector 61"/>
          <p:cNvCxnSpPr>
            <a:stCxn id="71" idx="0"/>
          </p:cNvCxnSpPr>
          <p:nvPr/>
        </p:nvCxnSpPr>
        <p:spPr>
          <a:xfrm flipV="1">
            <a:off x="2893219" y="2794910"/>
            <a:ext cx="3593938" cy="11012"/>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65" name="Straight Connector 64"/>
          <p:cNvCxnSpPr>
            <a:stCxn id="80" idx="0"/>
          </p:cNvCxnSpPr>
          <p:nvPr/>
        </p:nvCxnSpPr>
        <p:spPr>
          <a:xfrm>
            <a:off x="2260375" y="6069905"/>
            <a:ext cx="4467040" cy="6051"/>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flipV="1">
            <a:off x="5026960" y="2101467"/>
            <a:ext cx="366909" cy="1494"/>
          </a:xfrm>
          <a:prstGeom prst="straightConnector1">
            <a:avLst/>
          </a:prstGeom>
          <a:ln w="38100">
            <a:solidFill>
              <a:srgbClr val="B371DF"/>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p:cNvSpPr txBox="1"/>
              <p:nvPr/>
            </p:nvSpPr>
            <p:spPr>
              <a:xfrm>
                <a:off x="4970927" y="1703096"/>
                <a:ext cx="4801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l-GR" b="1" i="1" smtClean="0">
                              <a:solidFill>
                                <a:srgbClr val="B371DF"/>
                              </a:solidFill>
                              <a:latin typeface="Cambria Math" panose="02040503050406030204" pitchFamily="18" charset="0"/>
                            </a:rPr>
                          </m:ctrlPr>
                        </m:sSubPr>
                        <m:e>
                          <m:r>
                            <m:rPr>
                              <m:nor/>
                            </m:rPr>
                            <a:rPr lang="el-GR" b="1" dirty="0" smtClean="0">
                              <a:solidFill>
                                <a:srgbClr val="B371DF"/>
                              </a:solidFill>
                            </a:rPr>
                            <m:t>σ</m:t>
                          </m:r>
                          <m:r>
                            <m:rPr>
                              <m:nor/>
                            </m:rPr>
                            <a:rPr lang="nl-BE" b="1" dirty="0" smtClean="0">
                              <a:solidFill>
                                <a:srgbClr val="B371DF"/>
                              </a:solidFill>
                            </a:rPr>
                            <m:t> </m:t>
                          </m:r>
                        </m:e>
                        <m:sub>
                          <m:r>
                            <a:rPr lang="nl-BE" b="1" i="1" smtClean="0">
                              <a:solidFill>
                                <a:srgbClr val="B371DF"/>
                              </a:solidFill>
                              <a:latin typeface="Cambria Math" panose="02040503050406030204" pitchFamily="18" charset="0"/>
                            </a:rPr>
                            <m:t>𝑷</m:t>
                          </m:r>
                        </m:sub>
                      </m:sSub>
                    </m:oMath>
                  </m:oMathPara>
                </a14:m>
                <a:endParaRPr lang="nl-BE" b="1" dirty="0">
                  <a:solidFill>
                    <a:srgbClr val="B371DF"/>
                  </a:solidFill>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4970927" y="1703096"/>
                <a:ext cx="480193" cy="369332"/>
              </a:xfrm>
              <a:prstGeom prst="rect">
                <a:avLst/>
              </a:prstGeom>
              <a:blipFill>
                <a:blip r:embed="rId17"/>
                <a:stretch>
                  <a:fillRect/>
                </a:stretch>
              </a:blipFill>
            </p:spPr>
            <p:txBody>
              <a:bodyPr/>
              <a:lstStyle/>
              <a:p>
                <a:r>
                  <a:rPr lang="en-US">
                    <a:noFill/>
                  </a:rPr>
                  <a:t> </a:t>
                </a:r>
              </a:p>
            </p:txBody>
          </p:sp>
        </mc:Fallback>
      </mc:AlternateContent>
      <p:cxnSp>
        <p:nvCxnSpPr>
          <p:cNvPr id="77" name="Straight Arrow Connector 76"/>
          <p:cNvCxnSpPr/>
          <p:nvPr/>
        </p:nvCxnSpPr>
        <p:spPr>
          <a:xfrm>
            <a:off x="5356648" y="5471982"/>
            <a:ext cx="581682" cy="0"/>
          </a:xfrm>
          <a:prstGeom prst="straightConnector1">
            <a:avLst/>
          </a:prstGeom>
          <a:ln w="38100">
            <a:solidFill>
              <a:srgbClr val="B371DF"/>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p:cNvSpPr txBox="1"/>
              <p:nvPr/>
            </p:nvSpPr>
            <p:spPr>
              <a:xfrm>
                <a:off x="5430645" y="5396553"/>
                <a:ext cx="4801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l-GR" b="1" i="1" smtClean="0">
                              <a:solidFill>
                                <a:srgbClr val="B371DF"/>
                              </a:solidFill>
                              <a:latin typeface="Cambria Math" panose="02040503050406030204" pitchFamily="18" charset="0"/>
                            </a:rPr>
                          </m:ctrlPr>
                        </m:sSubPr>
                        <m:e>
                          <m:r>
                            <m:rPr>
                              <m:nor/>
                            </m:rPr>
                            <a:rPr lang="el-GR" b="1" dirty="0" smtClean="0">
                              <a:solidFill>
                                <a:srgbClr val="B371DF"/>
                              </a:solidFill>
                            </a:rPr>
                            <m:t>σ</m:t>
                          </m:r>
                          <m:r>
                            <m:rPr>
                              <m:nor/>
                            </m:rPr>
                            <a:rPr lang="nl-BE" b="1" dirty="0" smtClean="0">
                              <a:solidFill>
                                <a:srgbClr val="B371DF"/>
                              </a:solidFill>
                            </a:rPr>
                            <m:t> </m:t>
                          </m:r>
                        </m:e>
                        <m:sub>
                          <m:r>
                            <a:rPr lang="nl-BE" b="1" i="1" smtClean="0">
                              <a:solidFill>
                                <a:srgbClr val="B371DF"/>
                              </a:solidFill>
                              <a:latin typeface="Cambria Math" panose="02040503050406030204" pitchFamily="18" charset="0"/>
                            </a:rPr>
                            <m:t>𝑷</m:t>
                          </m:r>
                        </m:sub>
                      </m:sSub>
                    </m:oMath>
                  </m:oMathPara>
                </a14:m>
                <a:endParaRPr lang="nl-BE" b="1" dirty="0">
                  <a:solidFill>
                    <a:srgbClr val="B371DF"/>
                  </a:solidFill>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5430645" y="5396553"/>
                <a:ext cx="480193" cy="369332"/>
              </a:xfrm>
              <a:prstGeom prst="rect">
                <a:avLst/>
              </a:prstGeom>
              <a:blipFill>
                <a:blip r:embed="rId18"/>
                <a:stretch>
                  <a:fillRect/>
                </a:stretch>
              </a:blipFill>
            </p:spPr>
            <p:txBody>
              <a:bodyPr/>
              <a:lstStyle/>
              <a:p>
                <a:r>
                  <a:rPr lang="en-US">
                    <a:noFill/>
                  </a:rPr>
                  <a:t> </a:t>
                </a:r>
              </a:p>
            </p:txBody>
          </p:sp>
        </mc:Fallback>
      </mc:AlternateContent>
      <p:pic>
        <p:nvPicPr>
          <p:cNvPr id="92" name="Picture 91"/>
          <p:cNvPicPr>
            <a:picLocks noChangeAspect="1"/>
          </p:cNvPicPr>
          <p:nvPr/>
        </p:nvPicPr>
        <p:blipFill rotWithShape="1">
          <a:blip r:embed="rId4"/>
          <a:srcRect l="25575" t="5145" r="25525" b="5894"/>
          <a:stretch/>
        </p:blipFill>
        <p:spPr>
          <a:xfrm>
            <a:off x="7116265" y="4585642"/>
            <a:ext cx="1407883" cy="1440000"/>
          </a:xfrm>
          <a:prstGeom prst="rect">
            <a:avLst/>
          </a:prstGeom>
        </p:spPr>
      </p:pic>
      <p:grpSp>
        <p:nvGrpSpPr>
          <p:cNvPr id="2" name="Group 1"/>
          <p:cNvGrpSpPr/>
          <p:nvPr/>
        </p:nvGrpSpPr>
        <p:grpSpPr>
          <a:xfrm>
            <a:off x="9273941" y="924260"/>
            <a:ext cx="2480192" cy="2126163"/>
            <a:chOff x="9622788" y="853531"/>
            <a:chExt cx="2480192" cy="2126163"/>
          </a:xfrm>
        </p:grpSpPr>
        <p:pic>
          <p:nvPicPr>
            <p:cNvPr id="79" name="Picture 78"/>
            <p:cNvPicPr>
              <a:picLocks noChangeAspect="1"/>
            </p:cNvPicPr>
            <p:nvPr/>
          </p:nvPicPr>
          <p:blipFill rotWithShape="1">
            <a:blip r:embed="rId19"/>
            <a:srcRect l="3752" b="4255"/>
            <a:stretch/>
          </p:blipFill>
          <p:spPr>
            <a:xfrm>
              <a:off x="9947742" y="1051633"/>
              <a:ext cx="2143682" cy="1561863"/>
            </a:xfrm>
            <a:prstGeom prst="rect">
              <a:avLst/>
            </a:prstGeom>
          </p:spPr>
        </p:pic>
        <p:cxnSp>
          <p:nvCxnSpPr>
            <p:cNvPr id="90" name="Straight Connector 89"/>
            <p:cNvCxnSpPr/>
            <p:nvPr/>
          </p:nvCxnSpPr>
          <p:spPr>
            <a:xfrm flipH="1">
              <a:off x="10022578" y="1051633"/>
              <a:ext cx="2074846" cy="1483561"/>
            </a:xfrm>
            <a:prstGeom prst="line">
              <a:avLst/>
            </a:prstGeom>
            <a:ln w="28575">
              <a:solidFill>
                <a:srgbClr val="2775C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10022578" y="1792307"/>
              <a:ext cx="2078407" cy="0"/>
            </a:xfrm>
            <a:prstGeom prst="line">
              <a:avLst/>
            </a:prstGeom>
            <a:ln w="28575">
              <a:solidFill>
                <a:srgbClr val="C8250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10022578" y="1170240"/>
              <a:ext cx="2078407" cy="1229777"/>
            </a:xfrm>
            <a:prstGeom prst="line">
              <a:avLst/>
            </a:prstGeom>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10079093" y="2610362"/>
              <a:ext cx="2023887" cy="369332"/>
            </a:xfrm>
            <a:prstGeom prst="rect">
              <a:avLst/>
            </a:prstGeom>
            <a:noFill/>
          </p:spPr>
          <p:txBody>
            <a:bodyPr wrap="none" rtlCol="0">
              <a:spAutoFit/>
            </a:bodyPr>
            <a:lstStyle/>
            <a:p>
              <a:r>
                <a:rPr lang="en-US" dirty="0" smtClean="0"/>
                <a:t>Presented direction</a:t>
              </a:r>
              <a:endParaRPr lang="en-US" dirty="0"/>
            </a:p>
          </p:txBody>
        </p:sp>
        <p:sp>
          <p:nvSpPr>
            <p:cNvPr id="98" name="TextBox 97"/>
            <p:cNvSpPr txBox="1"/>
            <p:nvPr/>
          </p:nvSpPr>
          <p:spPr>
            <a:xfrm rot="16200000">
              <a:off x="8802499" y="1673820"/>
              <a:ext cx="2009909" cy="369332"/>
            </a:xfrm>
            <a:prstGeom prst="rect">
              <a:avLst/>
            </a:prstGeom>
            <a:noFill/>
          </p:spPr>
          <p:txBody>
            <a:bodyPr wrap="none" rtlCol="0">
              <a:spAutoFit/>
            </a:bodyPr>
            <a:lstStyle/>
            <a:p>
              <a:r>
                <a:rPr lang="en-US" dirty="0" smtClean="0"/>
                <a:t>Estimated direction</a:t>
              </a:r>
              <a:endParaRPr lang="en-US" dirty="0"/>
            </a:p>
          </p:txBody>
        </p:sp>
      </p:grpSp>
      <p:grpSp>
        <p:nvGrpSpPr>
          <p:cNvPr id="7" name="Group 6"/>
          <p:cNvGrpSpPr/>
          <p:nvPr/>
        </p:nvGrpSpPr>
        <p:grpSpPr>
          <a:xfrm>
            <a:off x="9197379" y="4254036"/>
            <a:ext cx="2506226" cy="2126163"/>
            <a:chOff x="13008886" y="2011850"/>
            <a:chExt cx="2506226" cy="2126163"/>
          </a:xfrm>
        </p:grpSpPr>
        <p:pic>
          <p:nvPicPr>
            <p:cNvPr id="93" name="Picture 92"/>
            <p:cNvPicPr>
              <a:picLocks noChangeAspect="1"/>
            </p:cNvPicPr>
            <p:nvPr/>
          </p:nvPicPr>
          <p:blipFill rotWithShape="1">
            <a:blip r:embed="rId19"/>
            <a:srcRect l="3661" t="-1" b="4527"/>
            <a:stretch/>
          </p:blipFill>
          <p:spPr>
            <a:xfrm>
              <a:off x="13333818" y="2230272"/>
              <a:ext cx="2145699" cy="1557424"/>
            </a:xfrm>
            <a:prstGeom prst="rect">
              <a:avLst/>
            </a:prstGeom>
          </p:spPr>
        </p:pic>
        <p:cxnSp>
          <p:nvCxnSpPr>
            <p:cNvPr id="94" name="Straight Connector 93"/>
            <p:cNvCxnSpPr/>
            <p:nvPr/>
          </p:nvCxnSpPr>
          <p:spPr>
            <a:xfrm flipH="1">
              <a:off x="13410671" y="2230272"/>
              <a:ext cx="2074846" cy="1483561"/>
            </a:xfrm>
            <a:prstGeom prst="line">
              <a:avLst/>
            </a:prstGeom>
            <a:ln w="28575">
              <a:solidFill>
                <a:srgbClr val="2775C3"/>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13410671" y="2970946"/>
              <a:ext cx="2078407" cy="0"/>
            </a:xfrm>
            <a:prstGeom prst="line">
              <a:avLst/>
            </a:prstGeom>
            <a:ln w="28575">
              <a:solidFill>
                <a:srgbClr val="C82506"/>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13393276" y="2607857"/>
              <a:ext cx="2121836" cy="731434"/>
            </a:xfrm>
            <a:prstGeom prst="line">
              <a:avLst/>
            </a:prstGeom>
          </p:spPr>
          <p:style>
            <a:lnRef idx="1">
              <a:schemeClr val="dk1"/>
            </a:lnRef>
            <a:fillRef idx="0">
              <a:schemeClr val="dk1"/>
            </a:fillRef>
            <a:effectRef idx="0">
              <a:schemeClr val="dk1"/>
            </a:effectRef>
            <a:fontRef idx="minor">
              <a:schemeClr val="tx1"/>
            </a:fontRef>
          </p:style>
        </p:cxnSp>
        <p:sp>
          <p:nvSpPr>
            <p:cNvPr id="99" name="TextBox 98"/>
            <p:cNvSpPr txBox="1"/>
            <p:nvPr/>
          </p:nvSpPr>
          <p:spPr>
            <a:xfrm>
              <a:off x="13465191" y="3768681"/>
              <a:ext cx="2023887" cy="369332"/>
            </a:xfrm>
            <a:prstGeom prst="rect">
              <a:avLst/>
            </a:prstGeom>
            <a:noFill/>
          </p:spPr>
          <p:txBody>
            <a:bodyPr wrap="none" rtlCol="0">
              <a:spAutoFit/>
            </a:bodyPr>
            <a:lstStyle/>
            <a:p>
              <a:r>
                <a:rPr lang="en-US" dirty="0" smtClean="0"/>
                <a:t>Presented direction</a:t>
              </a:r>
              <a:endParaRPr lang="en-US" dirty="0"/>
            </a:p>
          </p:txBody>
        </p:sp>
        <p:sp>
          <p:nvSpPr>
            <p:cNvPr id="100" name="TextBox 99"/>
            <p:cNvSpPr txBox="1"/>
            <p:nvPr/>
          </p:nvSpPr>
          <p:spPr>
            <a:xfrm rot="16200000">
              <a:off x="12188597" y="2832139"/>
              <a:ext cx="2009909" cy="369332"/>
            </a:xfrm>
            <a:prstGeom prst="rect">
              <a:avLst/>
            </a:prstGeom>
            <a:noFill/>
          </p:spPr>
          <p:txBody>
            <a:bodyPr wrap="none" rtlCol="0">
              <a:spAutoFit/>
            </a:bodyPr>
            <a:lstStyle/>
            <a:p>
              <a:r>
                <a:rPr lang="en-US" dirty="0" smtClean="0"/>
                <a:t>Estimated direction</a:t>
              </a:r>
              <a:endParaRPr lang="en-US" dirty="0"/>
            </a:p>
          </p:txBody>
        </p:sp>
      </p:grpSp>
      <p:cxnSp>
        <p:nvCxnSpPr>
          <p:cNvPr id="101" name="Straight Arrow Connector 100"/>
          <p:cNvCxnSpPr/>
          <p:nvPr/>
        </p:nvCxnSpPr>
        <p:spPr>
          <a:xfrm>
            <a:off x="6487157" y="5344527"/>
            <a:ext cx="4805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565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p:bldP spid="24" grpId="0"/>
      <p:bldP spid="13" grpId="0" animBg="1"/>
      <p:bldP spid="25" grpId="0"/>
      <p:bldP spid="38" grpId="0"/>
      <p:bldP spid="40" grpId="0"/>
      <p:bldP spid="50" grpId="0" animBg="1"/>
      <p:bldP spid="58" grpId="0"/>
      <p:bldP spid="59" grpId="0"/>
      <p:bldP spid="60" grpId="0"/>
      <p:bldP spid="67" grpId="0"/>
      <p:bldP spid="74" grpId="0" animBg="1"/>
      <p:bldP spid="76" grpId="0"/>
      <p:bldP spid="83" grpId="0" animBg="1"/>
      <p:bldP spid="85" grpId="0"/>
      <p:bldP spid="86" grpId="0" animBg="1"/>
      <p:bldP spid="88" grpId="0"/>
      <p:bldP spid="69" grpId="0"/>
      <p:bldP spid="7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9436D"/>
                </a:solidFill>
              </a:rPr>
              <a:t>Introduction</a:t>
            </a:r>
          </a:p>
        </p:txBody>
      </p:sp>
      <p:sp>
        <p:nvSpPr>
          <p:cNvPr id="3" name="Content Placeholder 2"/>
          <p:cNvSpPr>
            <a:spLocks noGrp="1"/>
          </p:cNvSpPr>
          <p:nvPr>
            <p:ph idx="1"/>
          </p:nvPr>
        </p:nvSpPr>
        <p:spPr>
          <a:xfrm>
            <a:off x="838200" y="2354580"/>
            <a:ext cx="10515600" cy="5303520"/>
          </a:xfrm>
        </p:spPr>
        <p:txBody>
          <a:bodyPr>
            <a:normAutofit/>
          </a:bodyPr>
          <a:lstStyle/>
          <a:p>
            <a:r>
              <a:rPr lang="en-US" sz="1800" dirty="0">
                <a:solidFill>
                  <a:srgbClr val="19436D"/>
                </a:solidFill>
              </a:rPr>
              <a:t>Broad range of neurodevelopmental disorders</a:t>
            </a:r>
          </a:p>
          <a:p>
            <a:pPr lvl="1"/>
            <a:r>
              <a:rPr lang="en-US" sz="1600" dirty="0">
                <a:solidFill>
                  <a:srgbClr val="19436D"/>
                </a:solidFill>
              </a:rPr>
              <a:t>Persistent deficits in social communication and social interaction</a:t>
            </a:r>
          </a:p>
          <a:p>
            <a:pPr lvl="1"/>
            <a:r>
              <a:rPr lang="en-US" sz="1600" dirty="0">
                <a:solidFill>
                  <a:srgbClr val="19436D"/>
                </a:solidFill>
              </a:rPr>
              <a:t>Restricted and repetitive behaviors </a:t>
            </a:r>
            <a:br>
              <a:rPr lang="en-US" sz="1600" dirty="0">
                <a:solidFill>
                  <a:srgbClr val="19436D"/>
                </a:solidFill>
              </a:rPr>
            </a:br>
            <a:endParaRPr lang="en-US" sz="1600" dirty="0">
              <a:solidFill>
                <a:srgbClr val="19436D"/>
              </a:solidFill>
            </a:endParaRPr>
          </a:p>
          <a:p>
            <a:r>
              <a:rPr lang="en-US" sz="1800" dirty="0">
                <a:solidFill>
                  <a:srgbClr val="19436D"/>
                </a:solidFill>
              </a:rPr>
              <a:t>Atypical sensory processing </a:t>
            </a:r>
          </a:p>
          <a:p>
            <a:pPr lvl="1"/>
            <a:r>
              <a:rPr lang="en-US" sz="1600" dirty="0">
                <a:solidFill>
                  <a:srgbClr val="19436D"/>
                </a:solidFill>
              </a:rPr>
              <a:t>Long considered as an associated characteristic</a:t>
            </a:r>
          </a:p>
          <a:p>
            <a:pPr lvl="1"/>
            <a:r>
              <a:rPr lang="en-US" sz="1600" dirty="0">
                <a:solidFill>
                  <a:srgbClr val="19436D"/>
                </a:solidFill>
              </a:rPr>
              <a:t>90 % of children with ASD (</a:t>
            </a:r>
            <a:r>
              <a:rPr lang="en-US" sz="1600" dirty="0" err="1">
                <a:solidFill>
                  <a:srgbClr val="19436D"/>
                </a:solidFill>
              </a:rPr>
              <a:t>Tomchek</a:t>
            </a:r>
            <a:r>
              <a:rPr lang="en-US" sz="1600" dirty="0">
                <a:solidFill>
                  <a:srgbClr val="19436D"/>
                </a:solidFill>
              </a:rPr>
              <a:t> &amp; Dunn, 2007)</a:t>
            </a:r>
            <a:r>
              <a:rPr lang="nl-NL" sz="1600" dirty="0">
                <a:solidFill>
                  <a:srgbClr val="19436D"/>
                </a:solidFill>
              </a:rPr>
              <a:t> </a:t>
            </a:r>
            <a:endParaRPr lang="en-US" sz="1600" dirty="0">
              <a:solidFill>
                <a:srgbClr val="19436D"/>
              </a:solidFill>
            </a:endParaRPr>
          </a:p>
          <a:p>
            <a:pPr lvl="1"/>
            <a:r>
              <a:rPr lang="en-US" sz="1600" dirty="0">
                <a:solidFill>
                  <a:srgbClr val="19436D"/>
                </a:solidFill>
              </a:rPr>
              <a:t>Included a diagnostic criterion in DSM-V (American Psychiatric Association, 2013)</a:t>
            </a:r>
            <a:r>
              <a:rPr lang="nl-NL" sz="1600" dirty="0">
                <a:solidFill>
                  <a:srgbClr val="19436D"/>
                </a:solidFill>
              </a:rPr>
              <a:t> </a:t>
            </a:r>
            <a:r>
              <a:rPr lang="en-US" sz="1600" dirty="0">
                <a:solidFill>
                  <a:srgbClr val="19436D"/>
                </a:solidFill>
              </a:rPr>
              <a:t/>
            </a:r>
            <a:br>
              <a:rPr lang="en-US" sz="1600" dirty="0">
                <a:solidFill>
                  <a:srgbClr val="19436D"/>
                </a:solidFill>
              </a:rPr>
            </a:br>
            <a:endParaRPr lang="en-US" sz="1600" dirty="0">
              <a:solidFill>
                <a:srgbClr val="19436D"/>
              </a:solidFill>
            </a:endParaRPr>
          </a:p>
          <a:p>
            <a:pPr marL="914400" lvl="2" indent="0">
              <a:buNone/>
            </a:pPr>
            <a:endParaRPr lang="en-US" sz="1400" dirty="0">
              <a:solidFill>
                <a:srgbClr val="19436D"/>
              </a:solidFill>
            </a:endParaRPr>
          </a:p>
          <a:p>
            <a:pPr lvl="1"/>
            <a:endParaRPr lang="en-US" sz="2800" dirty="0">
              <a:solidFill>
                <a:srgbClr val="19436D"/>
              </a:solidFill>
            </a:endParaRPr>
          </a:p>
        </p:txBody>
      </p:sp>
      <p:sp>
        <p:nvSpPr>
          <p:cNvPr id="4" name="TextBox 3"/>
          <p:cNvSpPr txBox="1"/>
          <p:nvPr/>
        </p:nvSpPr>
        <p:spPr>
          <a:xfrm>
            <a:off x="838200" y="1672739"/>
            <a:ext cx="4236031" cy="461665"/>
          </a:xfrm>
          <a:prstGeom prst="rect">
            <a:avLst/>
          </a:prstGeom>
          <a:noFill/>
        </p:spPr>
        <p:txBody>
          <a:bodyPr wrap="none" rtlCol="0">
            <a:spAutoFit/>
          </a:bodyPr>
          <a:lstStyle/>
          <a:p>
            <a:r>
              <a:rPr lang="en-US" sz="2400" u="sng" dirty="0">
                <a:solidFill>
                  <a:srgbClr val="19436D"/>
                </a:solidFill>
              </a:rPr>
              <a:t>Autism Spectrum Disorder (ASD)</a:t>
            </a:r>
          </a:p>
        </p:txBody>
      </p:sp>
      <p:sp>
        <p:nvSpPr>
          <p:cNvPr id="5" name="Slide Number Placeholder 4"/>
          <p:cNvSpPr>
            <a:spLocks noGrp="1"/>
          </p:cNvSpPr>
          <p:nvPr>
            <p:ph type="sldNum" sz="quarter" idx="12"/>
          </p:nvPr>
        </p:nvSpPr>
        <p:spPr/>
        <p:txBody>
          <a:bodyPr/>
          <a:lstStyle/>
          <a:p>
            <a:fld id="{133F7363-F82C-4421-9BB9-06B477198B13}" type="slidenum">
              <a:rPr lang="en-US" smtClean="0"/>
              <a:t>2</a:t>
            </a:fld>
            <a:endParaRPr lang="en-US"/>
          </a:p>
        </p:txBody>
      </p:sp>
    </p:spTree>
    <p:extLst>
      <p:ext uri="{BB962C8B-B14F-4D97-AF65-F5344CB8AC3E}">
        <p14:creationId xmlns:p14="http://schemas.microsoft.com/office/powerpoint/2010/main" val="330823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452387" y="135373"/>
            <a:ext cx="6147639" cy="4985980"/>
          </a:xfrm>
          <a:prstGeom prst="rect">
            <a:avLst/>
          </a:prstGeom>
        </p:spPr>
        <p:txBody>
          <a:bodyPr wrap="square">
            <a:spAutoFit/>
          </a:bodyPr>
          <a:lstStyle/>
          <a:p>
            <a:r>
              <a:rPr lang="fr-FR" dirty="0" err="1">
                <a:latin typeface="Times New Roman" panose="02020603050405020304" pitchFamily="18" charset="0"/>
                <a:ea typeface="Times New Roman" panose="02020603050405020304" pitchFamily="18" charset="0"/>
              </a:rPr>
              <a:t>X</a:t>
            </a:r>
            <a:r>
              <a:rPr lang="fr-FR" baseline="-25000" dirty="0" err="1">
                <a:latin typeface="Times New Roman" panose="02020603050405020304" pitchFamily="18" charset="0"/>
                <a:ea typeface="Times New Roman" panose="02020603050405020304" pitchFamily="18" charset="0"/>
              </a:rPr>
              <a:t>est</a:t>
            </a:r>
            <a:r>
              <a:rPr lang="fr-FR" dirty="0">
                <a:latin typeface="Times New Roman" panose="02020603050405020304" pitchFamily="18" charset="0"/>
                <a:ea typeface="Times New Roman" panose="02020603050405020304" pitchFamily="18" charset="0"/>
              </a:rPr>
              <a:t>=</a:t>
            </a:r>
            <a:r>
              <a:rPr lang="nl-NL"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fr-FR" baseline="30000" dirty="0">
                <a:latin typeface="Times New Roman" panose="02020603050405020304" pitchFamily="18" charset="0"/>
                <a:ea typeface="Times New Roman" panose="02020603050405020304" pitchFamily="18" charset="0"/>
              </a:rPr>
              <a:t>2</a:t>
            </a:r>
            <a:r>
              <a:rPr lang="fr-FR" baseline="-25000" dirty="0">
                <a:latin typeface="Times New Roman" panose="02020603050405020304" pitchFamily="18" charset="0"/>
                <a:ea typeface="Times New Roman" panose="02020603050405020304" pitchFamily="18" charset="0"/>
              </a:rPr>
              <a:t>L</a:t>
            </a:r>
            <a:r>
              <a:rPr lang="fr-FR" dirty="0">
                <a:latin typeface="Times New Roman" panose="02020603050405020304" pitchFamily="18" charset="0"/>
                <a:ea typeface="Times New Roman" panose="02020603050405020304" pitchFamily="18" charset="0"/>
              </a:rPr>
              <a:t>/(</a:t>
            </a:r>
            <a:r>
              <a:rPr lang="nl-NL"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fr-FR" baseline="30000" dirty="0">
                <a:latin typeface="Times New Roman" panose="02020603050405020304" pitchFamily="18" charset="0"/>
                <a:ea typeface="Times New Roman" panose="02020603050405020304" pitchFamily="18" charset="0"/>
              </a:rPr>
              <a:t>2</a:t>
            </a:r>
            <a:r>
              <a:rPr lang="fr-FR" baseline="-25000" dirty="0">
                <a:latin typeface="Times New Roman" panose="02020603050405020304" pitchFamily="18" charset="0"/>
                <a:ea typeface="Times New Roman" panose="02020603050405020304" pitchFamily="18" charset="0"/>
              </a:rPr>
              <a:t>L</a:t>
            </a:r>
            <a:r>
              <a:rPr lang="fr-FR" dirty="0">
                <a:latin typeface="Times New Roman" panose="02020603050405020304" pitchFamily="18" charset="0"/>
                <a:ea typeface="Times New Roman" panose="02020603050405020304" pitchFamily="18" charset="0"/>
              </a:rPr>
              <a:t>+ </a:t>
            </a:r>
            <a:r>
              <a:rPr lang="nl-NL"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fr-FR" baseline="30000" dirty="0">
                <a:latin typeface="Times New Roman" panose="02020603050405020304" pitchFamily="18" charset="0"/>
                <a:ea typeface="Times New Roman" panose="02020603050405020304" pitchFamily="18" charset="0"/>
              </a:rPr>
              <a:t>2</a:t>
            </a:r>
            <a:r>
              <a:rPr lang="fr-FR" baseline="-25000" dirty="0">
                <a:latin typeface="Times New Roman" panose="02020603050405020304" pitchFamily="18" charset="0"/>
                <a:ea typeface="Times New Roman" panose="02020603050405020304" pitchFamily="18" charset="0"/>
              </a:rPr>
              <a:t>P</a:t>
            </a:r>
            <a:r>
              <a:rPr lang="fr-FR" dirty="0">
                <a:latin typeface="Times New Roman" panose="02020603050405020304" pitchFamily="18" charset="0"/>
                <a:ea typeface="Times New Roman" panose="02020603050405020304" pitchFamily="18" charset="0"/>
              </a:rPr>
              <a:t>)</a:t>
            </a:r>
            <a:r>
              <a:rPr lang="nl-NL"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fr-FR" baseline="-25000" dirty="0">
                <a:latin typeface="Times New Roman" panose="02020603050405020304" pitchFamily="18" charset="0"/>
                <a:ea typeface="Times New Roman" panose="02020603050405020304" pitchFamily="18" charset="0"/>
              </a:rPr>
              <a:t>P</a:t>
            </a:r>
            <a:r>
              <a:rPr lang="fr-FR" dirty="0">
                <a:latin typeface="Times New Roman" panose="02020603050405020304" pitchFamily="18" charset="0"/>
                <a:ea typeface="Times New Roman" panose="02020603050405020304" pitchFamily="18" charset="0"/>
              </a:rPr>
              <a:t>+</a:t>
            </a:r>
            <a:r>
              <a:rPr lang="nl-NL"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fr-FR" baseline="30000" dirty="0">
                <a:latin typeface="Times New Roman" panose="02020603050405020304" pitchFamily="18" charset="0"/>
                <a:ea typeface="Times New Roman" panose="02020603050405020304" pitchFamily="18" charset="0"/>
              </a:rPr>
              <a:t>2</a:t>
            </a:r>
            <a:r>
              <a:rPr lang="fr-FR" baseline="-25000" dirty="0">
                <a:latin typeface="Times New Roman" panose="02020603050405020304" pitchFamily="18" charset="0"/>
                <a:ea typeface="Times New Roman" panose="02020603050405020304" pitchFamily="18" charset="0"/>
              </a:rPr>
              <a:t>P</a:t>
            </a:r>
            <a:r>
              <a:rPr lang="fr-FR" dirty="0">
                <a:latin typeface="Times New Roman" panose="02020603050405020304" pitchFamily="18" charset="0"/>
                <a:ea typeface="Times New Roman" panose="02020603050405020304" pitchFamily="18" charset="0"/>
              </a:rPr>
              <a:t>/(</a:t>
            </a:r>
            <a:r>
              <a:rPr lang="nl-NL"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fr-FR" baseline="30000" dirty="0">
                <a:latin typeface="Times New Roman" panose="02020603050405020304" pitchFamily="18" charset="0"/>
                <a:ea typeface="Times New Roman" panose="02020603050405020304" pitchFamily="18" charset="0"/>
              </a:rPr>
              <a:t>2</a:t>
            </a:r>
            <a:r>
              <a:rPr lang="fr-FR" baseline="-25000" dirty="0">
                <a:latin typeface="Times New Roman" panose="02020603050405020304" pitchFamily="18" charset="0"/>
                <a:ea typeface="Times New Roman" panose="02020603050405020304" pitchFamily="18" charset="0"/>
              </a:rPr>
              <a:t>L</a:t>
            </a:r>
            <a:r>
              <a:rPr lang="fr-FR" dirty="0">
                <a:latin typeface="Times New Roman" panose="02020603050405020304" pitchFamily="18" charset="0"/>
                <a:ea typeface="Times New Roman" panose="02020603050405020304" pitchFamily="18" charset="0"/>
              </a:rPr>
              <a:t>+ </a:t>
            </a:r>
            <a:r>
              <a:rPr lang="nl-NL"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fr-FR" baseline="30000" dirty="0">
                <a:latin typeface="Times New Roman" panose="02020603050405020304" pitchFamily="18" charset="0"/>
                <a:ea typeface="Times New Roman" panose="02020603050405020304" pitchFamily="18" charset="0"/>
              </a:rPr>
              <a:t>2</a:t>
            </a:r>
            <a:r>
              <a:rPr lang="fr-FR" baseline="-25000" dirty="0">
                <a:latin typeface="Times New Roman" panose="02020603050405020304" pitchFamily="18" charset="0"/>
                <a:ea typeface="Times New Roman" panose="02020603050405020304" pitchFamily="18" charset="0"/>
              </a:rPr>
              <a:t>P</a:t>
            </a:r>
            <a:r>
              <a:rPr lang="fr-FR" dirty="0">
                <a:latin typeface="Times New Roman" panose="02020603050405020304" pitchFamily="18" charset="0"/>
                <a:ea typeface="Times New Roman" panose="02020603050405020304" pitchFamily="18" charset="0"/>
              </a:rPr>
              <a:t>)</a:t>
            </a:r>
            <a:r>
              <a:rPr lang="nl-NL"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fr-FR" baseline="-25000" dirty="0" smtClean="0">
                <a:latin typeface="Times New Roman" panose="02020603050405020304" pitchFamily="18" charset="0"/>
                <a:ea typeface="Times New Roman" panose="02020603050405020304" pitchFamily="18" charset="0"/>
              </a:rPr>
              <a:t>L</a:t>
            </a:r>
          </a:p>
          <a:p>
            <a:endParaRPr lang="fr-FR" baseline="-25000" dirty="0">
              <a:latin typeface="Times New Roman" panose="02020603050405020304" pitchFamily="18" charset="0"/>
            </a:endParaRPr>
          </a:p>
          <a:p>
            <a:r>
              <a:rPr lang="nl-NL" dirty="0" smtClean="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The real </a:t>
            </a:r>
            <a:r>
              <a:rPr lang="fr-FR" baseline="-25000" dirty="0" smtClean="0">
                <a:latin typeface="Times New Roman" panose="02020603050405020304" pitchFamily="18" charset="0"/>
                <a:ea typeface="Times New Roman" panose="02020603050405020304" pitchFamily="18" charset="0"/>
              </a:rPr>
              <a:t>P</a:t>
            </a:r>
            <a:r>
              <a:rPr lang="fr-FR" dirty="0" smtClean="0">
                <a:latin typeface="Times New Roman" panose="02020603050405020304" pitchFamily="18" charset="0"/>
                <a:ea typeface="Times New Roman" panose="02020603050405020304" pitchFamily="18" charset="0"/>
              </a:rPr>
              <a:t> = 22° or 68° </a:t>
            </a:r>
          </a:p>
          <a:p>
            <a:r>
              <a:rPr lang="fr-FR" dirty="0" smtClean="0">
                <a:latin typeface="Times New Roman" panose="02020603050405020304" pitchFamily="18" charset="0"/>
              </a:rPr>
              <a:t>The real </a:t>
            </a:r>
            <a:r>
              <a:rPr lang="nl-NL"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fr-FR" baseline="-25000" dirty="0" smtClean="0">
                <a:latin typeface="Times New Roman" panose="02020603050405020304" pitchFamily="18" charset="0"/>
                <a:ea typeface="Times New Roman" panose="02020603050405020304" pitchFamily="18" charset="0"/>
              </a:rPr>
              <a:t>L</a:t>
            </a:r>
            <a:r>
              <a:rPr lang="fr-FR" dirty="0" smtClean="0">
                <a:latin typeface="Times New Roman" panose="02020603050405020304" pitchFamily="18" charset="0"/>
                <a:ea typeface="Times New Roman" panose="02020603050405020304" pitchFamily="18" charset="0"/>
              </a:rPr>
              <a:t> changes </a:t>
            </a:r>
            <a:r>
              <a:rPr lang="fr-FR" dirty="0" err="1" smtClean="0">
                <a:latin typeface="Times New Roman" panose="02020603050405020304" pitchFamily="18" charset="0"/>
                <a:ea typeface="Times New Roman" panose="02020603050405020304" pitchFamily="18" charset="0"/>
              </a:rPr>
              <a:t>every</a:t>
            </a:r>
            <a:r>
              <a:rPr lang="fr-FR" dirty="0" smtClean="0">
                <a:latin typeface="Times New Roman" panose="02020603050405020304" pitchFamily="18" charset="0"/>
                <a:ea typeface="Times New Roman" panose="02020603050405020304" pitchFamily="18" charset="0"/>
              </a:rPr>
              <a:t> trial [</a:t>
            </a:r>
            <a:r>
              <a:rPr lang="nl-NL"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fr-FR" baseline="-25000" dirty="0" smtClean="0">
                <a:latin typeface="Times New Roman" panose="02020603050405020304" pitchFamily="18" charset="0"/>
                <a:ea typeface="Times New Roman" panose="02020603050405020304" pitchFamily="18" charset="0"/>
              </a:rPr>
              <a:t>P </a:t>
            </a:r>
            <a:r>
              <a:rPr lang="fr-FR" dirty="0">
                <a:latin typeface="Times New Roman" panose="02020603050405020304" pitchFamily="18" charset="0"/>
                <a:ea typeface="Times New Roman" panose="02020603050405020304" pitchFamily="18" charset="0"/>
              </a:rPr>
              <a:t> </a:t>
            </a:r>
            <a:r>
              <a:rPr lang="fr-FR" dirty="0" smtClean="0">
                <a:latin typeface="Times New Roman" panose="02020603050405020304" pitchFamily="18" charset="0"/>
                <a:ea typeface="Times New Roman" panose="02020603050405020304" pitchFamily="18" charset="0"/>
              </a:rPr>
              <a:t>-+ 50, </a:t>
            </a:r>
            <a:r>
              <a:rPr lang="nl-NL"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fr-FR" baseline="-25000" dirty="0">
                <a:latin typeface="Times New Roman" panose="02020603050405020304" pitchFamily="18" charset="0"/>
                <a:ea typeface="Times New Roman" panose="02020603050405020304" pitchFamily="18" charset="0"/>
              </a:rPr>
              <a:t>P </a:t>
            </a:r>
            <a:r>
              <a:rPr lang="fr-FR" dirty="0">
                <a:latin typeface="Times New Roman" panose="02020603050405020304" pitchFamily="18" charset="0"/>
                <a:ea typeface="Times New Roman" panose="02020603050405020304" pitchFamily="18" charset="0"/>
              </a:rPr>
              <a:t> -+ </a:t>
            </a:r>
            <a:r>
              <a:rPr lang="fr-FR" dirty="0" smtClean="0">
                <a:latin typeface="Times New Roman" panose="02020603050405020304" pitchFamily="18" charset="0"/>
                <a:ea typeface="Times New Roman" panose="02020603050405020304" pitchFamily="18" charset="0"/>
              </a:rPr>
              <a:t>40,</a:t>
            </a:r>
            <a:r>
              <a:rPr lang="nl-NL" dirty="0" smtClean="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 </a:t>
            </a:r>
            <a:r>
              <a:rPr lang="nl-NL"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fr-FR" baseline="-25000" dirty="0">
                <a:latin typeface="Times New Roman" panose="02020603050405020304" pitchFamily="18" charset="0"/>
                <a:ea typeface="Times New Roman" panose="02020603050405020304" pitchFamily="18" charset="0"/>
              </a:rPr>
              <a:t>P </a:t>
            </a:r>
            <a:r>
              <a:rPr lang="fr-FR" dirty="0">
                <a:latin typeface="Times New Roman" panose="02020603050405020304" pitchFamily="18" charset="0"/>
                <a:ea typeface="Times New Roman" panose="02020603050405020304" pitchFamily="18" charset="0"/>
              </a:rPr>
              <a:t> -+ </a:t>
            </a:r>
            <a:r>
              <a:rPr lang="fr-FR" dirty="0" smtClean="0">
                <a:latin typeface="Times New Roman" panose="02020603050405020304" pitchFamily="18" charset="0"/>
                <a:ea typeface="Times New Roman" panose="02020603050405020304" pitchFamily="18" charset="0"/>
              </a:rPr>
              <a:t>30, </a:t>
            </a:r>
            <a:r>
              <a:rPr lang="nl-NL"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fr-FR" baseline="-25000" dirty="0">
                <a:latin typeface="Times New Roman" panose="02020603050405020304" pitchFamily="18" charset="0"/>
                <a:ea typeface="Times New Roman" panose="02020603050405020304" pitchFamily="18" charset="0"/>
              </a:rPr>
              <a:t>P </a:t>
            </a:r>
            <a:r>
              <a:rPr lang="fr-FR" dirty="0">
                <a:latin typeface="Times New Roman" panose="02020603050405020304" pitchFamily="18" charset="0"/>
                <a:ea typeface="Times New Roman" panose="02020603050405020304" pitchFamily="18" charset="0"/>
              </a:rPr>
              <a:t> -+ </a:t>
            </a:r>
            <a:r>
              <a:rPr lang="fr-FR" dirty="0" smtClean="0">
                <a:latin typeface="Times New Roman" panose="02020603050405020304" pitchFamily="18" charset="0"/>
                <a:ea typeface="Times New Roman" panose="02020603050405020304" pitchFamily="18" charset="0"/>
              </a:rPr>
              <a:t>20, </a:t>
            </a:r>
            <a:r>
              <a:rPr lang="nl-NL"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fr-FR" baseline="-25000" dirty="0">
                <a:latin typeface="Times New Roman" panose="02020603050405020304" pitchFamily="18" charset="0"/>
                <a:ea typeface="Times New Roman" panose="02020603050405020304" pitchFamily="18" charset="0"/>
              </a:rPr>
              <a:t>P </a:t>
            </a:r>
            <a:r>
              <a:rPr lang="fr-FR" dirty="0">
                <a:latin typeface="Times New Roman" panose="02020603050405020304" pitchFamily="18" charset="0"/>
                <a:ea typeface="Times New Roman" panose="02020603050405020304" pitchFamily="18" charset="0"/>
              </a:rPr>
              <a:t> -+ </a:t>
            </a:r>
            <a:r>
              <a:rPr lang="fr-FR" dirty="0" smtClean="0">
                <a:latin typeface="Times New Roman" panose="02020603050405020304" pitchFamily="18" charset="0"/>
                <a:ea typeface="Times New Roman" panose="02020603050405020304" pitchFamily="18" charset="0"/>
              </a:rPr>
              <a:t>10, </a:t>
            </a:r>
            <a:r>
              <a:rPr lang="nl-NL"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fr-FR" baseline="-25000" dirty="0" smtClean="0">
                <a:latin typeface="Times New Roman" panose="02020603050405020304" pitchFamily="18" charset="0"/>
                <a:ea typeface="Times New Roman" panose="02020603050405020304" pitchFamily="18" charset="0"/>
              </a:rPr>
              <a:t>P</a:t>
            </a:r>
            <a:r>
              <a:rPr lang="fr-FR" dirty="0" smtClean="0">
                <a:latin typeface="Times New Roman" panose="02020603050405020304" pitchFamily="18" charset="0"/>
                <a:ea typeface="Times New Roman" panose="02020603050405020304" pitchFamily="18" charset="0"/>
              </a:rPr>
              <a:t> ]</a:t>
            </a:r>
          </a:p>
          <a:p>
            <a:endParaRPr lang="fr-FR" dirty="0">
              <a:latin typeface="Times New Roman" panose="02020603050405020304" pitchFamily="18" charset="0"/>
            </a:endParaRPr>
          </a:p>
          <a:p>
            <a:r>
              <a:rPr lang="fr-FR" dirty="0" err="1" smtClean="0">
                <a:latin typeface="Times New Roman" panose="02020603050405020304" pitchFamily="18" charset="0"/>
              </a:rPr>
              <a:t>Linear</a:t>
            </a:r>
            <a:r>
              <a:rPr lang="fr-FR" dirty="0" smtClean="0">
                <a:latin typeface="Times New Roman" panose="02020603050405020304" pitchFamily="18" charset="0"/>
              </a:rPr>
              <a:t> </a:t>
            </a:r>
            <a:r>
              <a:rPr lang="fr-FR" dirty="0" err="1" smtClean="0">
                <a:latin typeface="Times New Roman" panose="02020603050405020304" pitchFamily="18" charset="0"/>
              </a:rPr>
              <a:t>regression</a:t>
            </a:r>
            <a:r>
              <a:rPr lang="fr-FR" dirty="0" smtClean="0">
                <a:latin typeface="Times New Roman" panose="02020603050405020304" pitchFamily="18" charset="0"/>
              </a:rPr>
              <a:t> of </a:t>
            </a:r>
            <a:r>
              <a:rPr lang="fr-FR" dirty="0" err="1" smtClean="0">
                <a:latin typeface="Times New Roman" panose="02020603050405020304" pitchFamily="18" charset="0"/>
              </a:rPr>
              <a:t>Xest</a:t>
            </a:r>
            <a:r>
              <a:rPr lang="fr-FR" dirty="0" smtClean="0">
                <a:latin typeface="Times New Roman" panose="02020603050405020304" pitchFamily="18" charset="0"/>
              </a:rPr>
              <a:t> as a </a:t>
            </a:r>
            <a:r>
              <a:rPr lang="fr-FR" dirty="0" err="1" smtClean="0">
                <a:latin typeface="Times New Roman" panose="02020603050405020304" pitchFamily="18" charset="0"/>
              </a:rPr>
              <a:t>function</a:t>
            </a:r>
            <a:r>
              <a:rPr lang="fr-FR" dirty="0" smtClean="0">
                <a:latin typeface="Times New Roman" panose="02020603050405020304" pitchFamily="18" charset="0"/>
              </a:rPr>
              <a:t> of the </a:t>
            </a:r>
            <a:r>
              <a:rPr lang="fr-FR" dirty="0" err="1" smtClean="0">
                <a:latin typeface="Times New Roman" panose="02020603050405020304" pitchFamily="18" charset="0"/>
              </a:rPr>
              <a:t>presented</a:t>
            </a:r>
            <a:r>
              <a:rPr lang="fr-FR" dirty="0" smtClean="0">
                <a:latin typeface="Times New Roman" panose="02020603050405020304" pitchFamily="18" charset="0"/>
              </a:rPr>
              <a:t> motion direction </a:t>
            </a:r>
          </a:p>
          <a:p>
            <a:pPr marL="285750" indent="-285750">
              <a:buFont typeface="Wingdings" panose="05000000000000000000" pitchFamily="2" charset="2"/>
              <a:buChar char="à"/>
            </a:pPr>
            <a:r>
              <a:rPr lang="en-US" dirty="0" smtClean="0">
                <a:sym typeface="Wingdings" panose="05000000000000000000" pitchFamily="2" charset="2"/>
              </a:rPr>
              <a:t>Slope =  </a:t>
            </a:r>
            <a:r>
              <a:rPr lang="nl-NL" dirty="0">
                <a:sym typeface="Symbol" panose="05050102010706020507" pitchFamily="18" charset="2"/>
              </a:rPr>
              <a:t></a:t>
            </a:r>
            <a:r>
              <a:rPr lang="nl-NL" baseline="30000" dirty="0"/>
              <a:t>2</a:t>
            </a:r>
            <a:r>
              <a:rPr lang="nl-NL" baseline="-25000" dirty="0"/>
              <a:t>P</a:t>
            </a:r>
            <a:r>
              <a:rPr lang="nl-NL" dirty="0"/>
              <a:t>/(</a:t>
            </a:r>
            <a:r>
              <a:rPr lang="nl-NL" dirty="0">
                <a:sym typeface="Symbol" panose="05050102010706020507" pitchFamily="18" charset="2"/>
              </a:rPr>
              <a:t></a:t>
            </a:r>
            <a:r>
              <a:rPr lang="nl-NL" baseline="30000" dirty="0"/>
              <a:t>2</a:t>
            </a:r>
            <a:r>
              <a:rPr lang="nl-NL" baseline="-25000" dirty="0"/>
              <a:t>L</a:t>
            </a:r>
            <a:r>
              <a:rPr lang="nl-NL" dirty="0"/>
              <a:t>+ </a:t>
            </a:r>
            <a:r>
              <a:rPr lang="nl-NL" dirty="0">
                <a:sym typeface="Symbol" panose="05050102010706020507" pitchFamily="18" charset="2"/>
              </a:rPr>
              <a:t></a:t>
            </a:r>
            <a:r>
              <a:rPr lang="nl-NL" baseline="30000" dirty="0"/>
              <a:t>2</a:t>
            </a:r>
            <a:r>
              <a:rPr lang="nl-NL" baseline="-25000" dirty="0"/>
              <a:t>P</a:t>
            </a:r>
            <a:r>
              <a:rPr lang="nl-NL" dirty="0" smtClean="0"/>
              <a:t>)</a:t>
            </a:r>
          </a:p>
          <a:p>
            <a:pPr marL="285750" indent="-285750">
              <a:buFont typeface="Wingdings" panose="05000000000000000000" pitchFamily="2" charset="2"/>
              <a:buChar char="à"/>
            </a:pPr>
            <a:r>
              <a:rPr lang="nl-NL" dirty="0">
                <a:sym typeface="Symbol" panose="05050102010706020507" pitchFamily="18" charset="2"/>
              </a:rPr>
              <a:t></a:t>
            </a:r>
            <a:r>
              <a:rPr lang="fr-FR" baseline="-25000" dirty="0"/>
              <a:t>P</a:t>
            </a:r>
            <a:r>
              <a:rPr lang="nl-NL" dirty="0"/>
              <a:t>= β</a:t>
            </a:r>
            <a:r>
              <a:rPr lang="nl-NL" baseline="-25000" dirty="0"/>
              <a:t>0</a:t>
            </a:r>
            <a:r>
              <a:rPr lang="nl-NL" dirty="0"/>
              <a:t>/(1- </a:t>
            </a:r>
            <a:r>
              <a:rPr lang="nl-NL" i="1" dirty="0" err="1"/>
              <a:t>slope</a:t>
            </a:r>
            <a:r>
              <a:rPr lang="nl-NL" dirty="0" smtClean="0"/>
              <a:t>)</a:t>
            </a:r>
          </a:p>
          <a:p>
            <a:pPr marL="285750" indent="-285750">
              <a:buFont typeface="Wingdings" panose="05000000000000000000" pitchFamily="2" charset="2"/>
              <a:buChar char="à"/>
            </a:pPr>
            <a:endParaRPr lang="nl-NL" dirty="0">
              <a:latin typeface="Times New Roman" panose="02020603050405020304" pitchFamily="18" charset="0"/>
            </a:endParaRPr>
          </a:p>
          <a:p>
            <a:r>
              <a:rPr lang="nl-NL" i="1" u="sng" dirty="0"/>
              <a:t>Subjects’ </a:t>
            </a:r>
            <a:r>
              <a:rPr lang="nl-NL" i="1" u="sng" dirty="0" err="1"/>
              <a:t>average</a:t>
            </a:r>
            <a:r>
              <a:rPr lang="nl-NL" i="1" u="sng" dirty="0"/>
              <a:t> </a:t>
            </a:r>
            <a:r>
              <a:rPr lang="nl-NL" i="1" u="sng" dirty="0" err="1"/>
              <a:t>reliance</a:t>
            </a:r>
            <a:r>
              <a:rPr lang="nl-NL" i="1" u="sng" dirty="0"/>
              <a:t> on </a:t>
            </a:r>
            <a:r>
              <a:rPr lang="nl-NL" i="1" u="sng" dirty="0" err="1"/>
              <a:t>likelihood</a:t>
            </a:r>
            <a:r>
              <a:rPr lang="nl-NL" i="1" u="sng" dirty="0"/>
              <a:t> vs. prior information:</a:t>
            </a:r>
            <a:r>
              <a:rPr lang="nl-NL" dirty="0"/>
              <a:t> For </a:t>
            </a:r>
            <a:r>
              <a:rPr lang="nl-NL" dirty="0" err="1"/>
              <a:t>the</a:t>
            </a:r>
            <a:r>
              <a:rPr lang="nl-NL" dirty="0"/>
              <a:t> </a:t>
            </a:r>
            <a:r>
              <a:rPr lang="nl-NL" dirty="0" err="1"/>
              <a:t>correlation</a:t>
            </a:r>
            <a:r>
              <a:rPr lang="nl-NL" dirty="0"/>
              <a:t> </a:t>
            </a:r>
            <a:r>
              <a:rPr lang="nl-NL" dirty="0" err="1"/>
              <a:t>between</a:t>
            </a:r>
            <a:r>
              <a:rPr lang="nl-NL" dirty="0"/>
              <a:t> </a:t>
            </a:r>
            <a:r>
              <a:rPr lang="nl-NL" dirty="0" err="1"/>
              <a:t>fMRI</a:t>
            </a:r>
            <a:r>
              <a:rPr lang="nl-NL" dirty="0"/>
              <a:t> </a:t>
            </a:r>
            <a:r>
              <a:rPr lang="nl-NL" dirty="0" err="1"/>
              <a:t>signal</a:t>
            </a:r>
            <a:r>
              <a:rPr lang="nl-NL" dirty="0"/>
              <a:t> </a:t>
            </a:r>
            <a:r>
              <a:rPr lang="nl-NL" dirty="0" err="1"/>
              <a:t>and</a:t>
            </a:r>
            <a:r>
              <a:rPr lang="nl-NL" dirty="0"/>
              <a:t> </a:t>
            </a:r>
            <a:r>
              <a:rPr lang="nl-NL" dirty="0" err="1"/>
              <a:t>individual</a:t>
            </a:r>
            <a:r>
              <a:rPr lang="nl-NL" dirty="0"/>
              <a:t> </a:t>
            </a:r>
            <a:r>
              <a:rPr lang="nl-NL" dirty="0" err="1"/>
              <a:t>behavior</a:t>
            </a:r>
            <a:r>
              <a:rPr lang="nl-NL" dirty="0"/>
              <a:t> </a:t>
            </a:r>
            <a:r>
              <a:rPr lang="nl-NL" dirty="0" err="1"/>
              <a:t>tendencies</a:t>
            </a:r>
            <a:r>
              <a:rPr lang="nl-NL" dirty="0"/>
              <a:t>, </a:t>
            </a:r>
            <a:r>
              <a:rPr lang="nl-NL" dirty="0" err="1"/>
              <a:t>the</a:t>
            </a:r>
            <a:r>
              <a:rPr lang="nl-NL" dirty="0"/>
              <a:t> </a:t>
            </a:r>
            <a:r>
              <a:rPr lang="nl-NL" dirty="0" err="1"/>
              <a:t>slopes</a:t>
            </a:r>
            <a:r>
              <a:rPr lang="nl-NL" dirty="0"/>
              <a:t> </a:t>
            </a:r>
            <a:r>
              <a:rPr lang="nl-NL" dirty="0" err="1"/>
              <a:t>associated</a:t>
            </a:r>
            <a:r>
              <a:rPr lang="nl-NL" dirty="0"/>
              <a:t> </a:t>
            </a:r>
            <a:r>
              <a:rPr lang="nl-NL" dirty="0" err="1"/>
              <a:t>with</a:t>
            </a:r>
            <a:r>
              <a:rPr lang="nl-NL" dirty="0"/>
              <a:t> </a:t>
            </a:r>
            <a:r>
              <a:rPr lang="nl-NL" dirty="0" err="1"/>
              <a:t>each</a:t>
            </a:r>
            <a:r>
              <a:rPr lang="nl-NL" dirty="0"/>
              <a:t> trial type </a:t>
            </a:r>
            <a:r>
              <a:rPr lang="nl-NL" dirty="0" err="1"/>
              <a:t>were</a:t>
            </a:r>
            <a:r>
              <a:rPr lang="nl-NL" dirty="0"/>
              <a:t> </a:t>
            </a:r>
            <a:r>
              <a:rPr lang="nl-NL" dirty="0" err="1"/>
              <a:t>averaged</a:t>
            </a:r>
            <a:r>
              <a:rPr lang="nl-NL" dirty="0"/>
              <a:t> </a:t>
            </a:r>
            <a:r>
              <a:rPr lang="nl-NL" dirty="0" err="1"/>
              <a:t>to</a:t>
            </a:r>
            <a:r>
              <a:rPr lang="nl-NL" dirty="0"/>
              <a:t> get </a:t>
            </a:r>
            <a:r>
              <a:rPr lang="nl-NL" dirty="0" err="1"/>
              <a:t>an</a:t>
            </a:r>
            <a:r>
              <a:rPr lang="nl-NL" dirty="0"/>
              <a:t> </a:t>
            </a:r>
            <a:r>
              <a:rPr lang="nl-NL" dirty="0" err="1"/>
              <a:t>estimate</a:t>
            </a:r>
            <a:r>
              <a:rPr lang="nl-NL" dirty="0"/>
              <a:t> of </a:t>
            </a:r>
            <a:r>
              <a:rPr lang="nl-NL" dirty="0" err="1"/>
              <a:t>an</a:t>
            </a:r>
            <a:r>
              <a:rPr lang="nl-NL" dirty="0"/>
              <a:t> </a:t>
            </a:r>
            <a:r>
              <a:rPr lang="nl-NL" dirty="0" err="1"/>
              <a:t>individual’s</a:t>
            </a:r>
            <a:r>
              <a:rPr lang="nl-NL" dirty="0"/>
              <a:t> </a:t>
            </a:r>
            <a:r>
              <a:rPr lang="nl-NL" dirty="0" err="1"/>
              <a:t>average</a:t>
            </a:r>
            <a:r>
              <a:rPr lang="nl-NL" dirty="0"/>
              <a:t> </a:t>
            </a:r>
            <a:r>
              <a:rPr lang="nl-NL" dirty="0" err="1"/>
              <a:t>reliance</a:t>
            </a:r>
            <a:r>
              <a:rPr lang="nl-NL" dirty="0"/>
              <a:t> on </a:t>
            </a:r>
            <a:r>
              <a:rPr lang="nl-NL" dirty="0" err="1"/>
              <a:t>likelihood</a:t>
            </a:r>
            <a:r>
              <a:rPr lang="nl-NL" dirty="0"/>
              <a:t> information. </a:t>
            </a:r>
            <a:endParaRPr lang="nl-NL" dirty="0" smtClean="0"/>
          </a:p>
          <a:p>
            <a:endParaRPr lang="nl-NL" dirty="0" smtClean="0"/>
          </a:p>
          <a:p>
            <a:pPr marL="285750" indent="-285750">
              <a:buFont typeface="Wingdings" panose="05000000000000000000" pitchFamily="2" charset="2"/>
              <a:buChar char="à"/>
            </a:pPr>
            <a:endParaRPr lang="fr-FR" dirty="0">
              <a:latin typeface="Times New Roman" panose="02020603050405020304" pitchFamily="18" charset="0"/>
            </a:endParaRPr>
          </a:p>
        </p:txBody>
      </p:sp>
    </p:spTree>
    <p:extLst>
      <p:ext uri="{BB962C8B-B14F-4D97-AF65-F5344CB8AC3E}">
        <p14:creationId xmlns:p14="http://schemas.microsoft.com/office/powerpoint/2010/main" val="186772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19436D"/>
                </a:solidFill>
              </a:rPr>
              <a:t>Questions &amp; Predictions</a:t>
            </a:r>
            <a:endParaRPr lang="en-US" b="1" dirty="0">
              <a:solidFill>
                <a:srgbClr val="19436D"/>
              </a:solidFill>
            </a:endParaRPr>
          </a:p>
        </p:txBody>
      </p:sp>
      <p:sp>
        <p:nvSpPr>
          <p:cNvPr id="3" name="Content Placeholder 2"/>
          <p:cNvSpPr>
            <a:spLocks noGrp="1"/>
          </p:cNvSpPr>
          <p:nvPr>
            <p:ph idx="1"/>
          </p:nvPr>
        </p:nvSpPr>
        <p:spPr>
          <a:xfrm>
            <a:off x="838200" y="1690688"/>
            <a:ext cx="10515600" cy="2995968"/>
          </a:xfrm>
        </p:spPr>
        <p:txBody>
          <a:bodyPr>
            <a:noAutofit/>
          </a:bodyPr>
          <a:lstStyle/>
          <a:p>
            <a:pPr marL="457200" indent="-457200">
              <a:buFont typeface="+mj-lt"/>
              <a:buAutoNum type="arabicPeriod"/>
            </a:pPr>
            <a:r>
              <a:rPr lang="en-US" sz="2400" dirty="0" smtClean="0">
                <a:solidFill>
                  <a:srgbClr val="19436D"/>
                </a:solidFill>
              </a:rPr>
              <a:t>Are children with ASD able to estimate the average motion direction in the noisy condition? </a:t>
            </a:r>
            <a:endParaRPr lang="en-US" sz="2400" dirty="0">
              <a:solidFill>
                <a:srgbClr val="19436D"/>
              </a:solidFill>
            </a:endParaRPr>
          </a:p>
          <a:p>
            <a:pPr marL="0" indent="0">
              <a:buNone/>
            </a:pPr>
            <a:r>
              <a:rPr lang="en-US" sz="2400" dirty="0" smtClean="0">
                <a:solidFill>
                  <a:srgbClr val="19436D"/>
                </a:solidFill>
                <a:sym typeface="Wingdings" panose="05000000000000000000" pitchFamily="2" charset="2"/>
              </a:rPr>
              <a:t>	 hypo-prior : ASD &lt; TD</a:t>
            </a:r>
          </a:p>
          <a:p>
            <a:pPr marL="0" indent="0">
              <a:buNone/>
            </a:pPr>
            <a:r>
              <a:rPr lang="en-US" sz="2400" dirty="0">
                <a:solidFill>
                  <a:srgbClr val="19436D"/>
                </a:solidFill>
                <a:sym typeface="Wingdings" panose="05000000000000000000" pitchFamily="2" charset="2"/>
              </a:rPr>
              <a:t>	</a:t>
            </a:r>
            <a:r>
              <a:rPr lang="en-US" sz="2400" dirty="0" smtClean="0">
                <a:solidFill>
                  <a:srgbClr val="19436D"/>
                </a:solidFill>
                <a:sym typeface="Wingdings" panose="05000000000000000000" pitchFamily="2" charset="2"/>
              </a:rPr>
              <a:t>HIPPEA: ASD = TD in low noise condition; ASD &gt; TD in high noise condition</a:t>
            </a:r>
            <a:br>
              <a:rPr lang="en-US" sz="2400" dirty="0" smtClean="0">
                <a:solidFill>
                  <a:srgbClr val="19436D"/>
                </a:solidFill>
                <a:sym typeface="Wingdings" panose="05000000000000000000" pitchFamily="2" charset="2"/>
              </a:rPr>
            </a:br>
            <a:r>
              <a:rPr lang="en-US" sz="2400" dirty="0" smtClean="0">
                <a:solidFill>
                  <a:srgbClr val="19436D"/>
                </a:solidFill>
                <a:sym typeface="Wingdings" panose="05000000000000000000" pitchFamily="2" charset="2"/>
              </a:rPr>
              <a:t>	 ~ Manning et al. (2015)</a:t>
            </a:r>
            <a:endParaRPr lang="en-US" sz="2400" dirty="0" smtClean="0">
              <a:solidFill>
                <a:srgbClr val="19436D"/>
              </a:solidFill>
            </a:endParaRPr>
          </a:p>
          <a:p>
            <a:pPr marL="457200" indent="-457200">
              <a:buFont typeface="+mj-lt"/>
              <a:buAutoNum type="arabicPeriod" startAt="2"/>
            </a:pPr>
            <a:r>
              <a:rPr lang="en-US" sz="2400" dirty="0" smtClean="0">
                <a:solidFill>
                  <a:srgbClr val="19436D"/>
                </a:solidFill>
              </a:rPr>
              <a:t>Does prior learning happen? Are children with and without ASD biased more towards the prior distribution when there is more sensory noise? </a:t>
            </a:r>
          </a:p>
          <a:p>
            <a:pPr marL="0" indent="0">
              <a:buNone/>
            </a:pPr>
            <a:r>
              <a:rPr lang="en-US" sz="1800" dirty="0">
                <a:solidFill>
                  <a:srgbClr val="19436D"/>
                </a:solidFill>
              </a:rPr>
              <a:t/>
            </a:r>
            <a:br>
              <a:rPr lang="en-US" sz="1800" dirty="0">
                <a:solidFill>
                  <a:srgbClr val="19436D"/>
                </a:solidFill>
              </a:rPr>
            </a:br>
            <a:r>
              <a:rPr lang="en-US" sz="1800" dirty="0">
                <a:solidFill>
                  <a:srgbClr val="19436D"/>
                </a:solidFill>
              </a:rPr>
              <a:t/>
            </a:r>
            <a:br>
              <a:rPr lang="en-US" sz="1800" dirty="0">
                <a:solidFill>
                  <a:srgbClr val="19436D"/>
                </a:solidFill>
              </a:rPr>
            </a:br>
            <a:endParaRPr lang="en-US" sz="1800" dirty="0">
              <a:solidFill>
                <a:srgbClr val="19436D"/>
              </a:solidFill>
            </a:endParaRPr>
          </a:p>
          <a:p>
            <a:pPr marL="0" indent="0">
              <a:buNone/>
            </a:pPr>
            <a:endParaRPr lang="en-US" sz="2000" dirty="0">
              <a:solidFill>
                <a:srgbClr val="19436D"/>
              </a:solidFill>
            </a:endParaRPr>
          </a:p>
          <a:p>
            <a:endParaRPr lang="en-US" sz="2000" dirty="0">
              <a:solidFill>
                <a:srgbClr val="19436D"/>
              </a:solidFill>
            </a:endParaRPr>
          </a:p>
        </p:txBody>
      </p:sp>
      <p:sp>
        <p:nvSpPr>
          <p:cNvPr id="5" name="Slide Number Placeholder 4"/>
          <p:cNvSpPr>
            <a:spLocks noGrp="1"/>
          </p:cNvSpPr>
          <p:nvPr>
            <p:ph type="sldNum" sz="quarter" idx="12"/>
          </p:nvPr>
        </p:nvSpPr>
        <p:spPr/>
        <p:txBody>
          <a:bodyPr/>
          <a:lstStyle/>
          <a:p>
            <a:fld id="{133F7363-F82C-4421-9BB9-06B477198B13}" type="slidenum">
              <a:rPr lang="en-US" smtClean="0"/>
              <a:t>21</a:t>
            </a:fld>
            <a:endParaRPr lang="en-US" dirty="0"/>
          </a:p>
        </p:txBody>
      </p:sp>
    </p:spTree>
    <p:extLst>
      <p:ext uri="{BB962C8B-B14F-4D97-AF65-F5344CB8AC3E}">
        <p14:creationId xmlns:p14="http://schemas.microsoft.com/office/powerpoint/2010/main" val="19696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19436D"/>
                </a:solidFill>
              </a:rPr>
              <a:t>Questions &amp; Predictions</a:t>
            </a:r>
            <a:endParaRPr lang="en-US" b="1" dirty="0">
              <a:solidFill>
                <a:srgbClr val="19436D"/>
              </a:solidFill>
            </a:endParaRPr>
          </a:p>
        </p:txBody>
      </p:sp>
      <p:sp>
        <p:nvSpPr>
          <p:cNvPr id="5" name="Slide Number Placeholder 4"/>
          <p:cNvSpPr>
            <a:spLocks noGrp="1"/>
          </p:cNvSpPr>
          <p:nvPr>
            <p:ph type="sldNum" sz="quarter" idx="12"/>
          </p:nvPr>
        </p:nvSpPr>
        <p:spPr/>
        <p:txBody>
          <a:bodyPr/>
          <a:lstStyle/>
          <a:p>
            <a:fld id="{133F7363-F82C-4421-9BB9-06B477198B13}" type="slidenum">
              <a:rPr lang="en-US" smtClean="0"/>
              <a:t>22</a:t>
            </a:fld>
            <a:endParaRPr lang="en-US" dirty="0"/>
          </a:p>
        </p:txBody>
      </p:sp>
      <p:sp>
        <p:nvSpPr>
          <p:cNvPr id="7" name="Rectangle 6"/>
          <p:cNvSpPr/>
          <p:nvPr/>
        </p:nvSpPr>
        <p:spPr>
          <a:xfrm>
            <a:off x="1002323" y="1529863"/>
            <a:ext cx="10744200" cy="4154984"/>
          </a:xfrm>
          <a:prstGeom prst="rect">
            <a:avLst/>
          </a:prstGeom>
        </p:spPr>
        <p:txBody>
          <a:bodyPr wrap="square">
            <a:spAutoFit/>
          </a:bodyPr>
          <a:lstStyle/>
          <a:p>
            <a:pPr marL="457200" indent="-457200">
              <a:buFont typeface="+mj-lt"/>
              <a:buAutoNum type="arabicPeriod" startAt="3"/>
            </a:pPr>
            <a:r>
              <a:rPr lang="en-US" sz="2400" dirty="0">
                <a:solidFill>
                  <a:srgbClr val="19436D"/>
                </a:solidFill>
              </a:rPr>
              <a:t>Difference in prior learning? Are children with ASD more or less biased compared to TD children in stable blocks? </a:t>
            </a:r>
          </a:p>
          <a:p>
            <a:r>
              <a:rPr lang="en-US" sz="2400" dirty="0">
                <a:solidFill>
                  <a:srgbClr val="19436D"/>
                </a:solidFill>
              </a:rPr>
              <a:t>	</a:t>
            </a:r>
            <a:r>
              <a:rPr lang="en-US" sz="2400" dirty="0">
                <a:solidFill>
                  <a:srgbClr val="19436D"/>
                </a:solidFill>
                <a:sym typeface="Wingdings" panose="05000000000000000000" pitchFamily="2" charset="2"/>
              </a:rPr>
              <a:t> Hypo-prior: ASD less biased compared to TD</a:t>
            </a:r>
          </a:p>
          <a:p>
            <a:r>
              <a:rPr lang="en-US" sz="2400" dirty="0">
                <a:solidFill>
                  <a:srgbClr val="19436D"/>
                </a:solidFill>
                <a:sym typeface="Wingdings" panose="05000000000000000000" pitchFamily="2" charset="2"/>
              </a:rPr>
              <a:t>	 HIPPEA: ASD less biased compared to TD at beginning, more </a:t>
            </a:r>
            <a:r>
              <a:rPr lang="en-US" sz="2400" dirty="0" smtClean="0">
                <a:solidFill>
                  <a:srgbClr val="19436D"/>
                </a:solidFill>
                <a:sym typeface="Wingdings" panose="05000000000000000000" pitchFamily="2" charset="2"/>
              </a:rPr>
              <a:t>biased 	towards </a:t>
            </a:r>
            <a:r>
              <a:rPr lang="en-US" sz="2400" dirty="0">
                <a:solidFill>
                  <a:srgbClr val="19436D"/>
                </a:solidFill>
                <a:sym typeface="Wingdings" panose="05000000000000000000" pitchFamily="2" charset="2"/>
              </a:rPr>
              <a:t>the end of the stable </a:t>
            </a:r>
            <a:r>
              <a:rPr lang="en-US" sz="2400" dirty="0" smtClean="0">
                <a:solidFill>
                  <a:srgbClr val="19436D"/>
                </a:solidFill>
                <a:sym typeface="Wingdings" panose="05000000000000000000" pitchFamily="2" charset="2"/>
              </a:rPr>
              <a:t>blocks </a:t>
            </a:r>
            <a:r>
              <a:rPr lang="en-US" sz="2400" dirty="0">
                <a:solidFill>
                  <a:srgbClr val="19436D"/>
                </a:solidFill>
                <a:sym typeface="Wingdings" panose="05000000000000000000" pitchFamily="2" charset="2"/>
              </a:rPr>
              <a:t>(~ more precise prior</a:t>
            </a:r>
            <a:r>
              <a:rPr lang="en-US" sz="2400" dirty="0" smtClean="0">
                <a:solidFill>
                  <a:srgbClr val="19436D"/>
                </a:solidFill>
                <a:sym typeface="Wingdings" panose="05000000000000000000" pitchFamily="2" charset="2"/>
              </a:rPr>
              <a:t>)</a:t>
            </a:r>
            <a:br>
              <a:rPr lang="en-US" sz="2400" dirty="0" smtClean="0">
                <a:solidFill>
                  <a:srgbClr val="19436D"/>
                </a:solidFill>
                <a:sym typeface="Wingdings" panose="05000000000000000000" pitchFamily="2" charset="2"/>
              </a:rPr>
            </a:br>
            <a:endParaRPr lang="en-US" sz="2400" dirty="0">
              <a:solidFill>
                <a:srgbClr val="19436D"/>
              </a:solidFill>
            </a:endParaRPr>
          </a:p>
          <a:p>
            <a:pPr marL="457200" indent="-457200">
              <a:buFont typeface="+mj-lt"/>
              <a:buAutoNum type="arabicPeriod" startAt="4"/>
            </a:pPr>
            <a:r>
              <a:rPr lang="en-US" sz="2400" dirty="0">
                <a:solidFill>
                  <a:srgbClr val="19436D"/>
                </a:solidFill>
              </a:rPr>
              <a:t>Dynamics of prior learning? What happens after a shift in the prior </a:t>
            </a:r>
            <a:r>
              <a:rPr lang="en-US" sz="2400" dirty="0" smtClean="0">
                <a:solidFill>
                  <a:srgbClr val="19436D"/>
                </a:solidFill>
              </a:rPr>
              <a:t>mean?</a:t>
            </a:r>
          </a:p>
          <a:p>
            <a:r>
              <a:rPr lang="en-US" sz="2400" dirty="0">
                <a:solidFill>
                  <a:srgbClr val="19436D"/>
                </a:solidFill>
              </a:rPr>
              <a:t>	</a:t>
            </a:r>
            <a:r>
              <a:rPr lang="en-US" sz="2400" dirty="0" smtClean="0">
                <a:solidFill>
                  <a:srgbClr val="19436D"/>
                </a:solidFill>
                <a:sym typeface="Wingdings" panose="05000000000000000000" pitchFamily="2" charset="2"/>
              </a:rPr>
              <a:t> Hypo-prior: ASD less biased compared to TD</a:t>
            </a:r>
          </a:p>
          <a:p>
            <a:r>
              <a:rPr lang="en-US" sz="2400" dirty="0">
                <a:solidFill>
                  <a:srgbClr val="19436D"/>
                </a:solidFill>
                <a:sym typeface="Wingdings" panose="05000000000000000000" pitchFamily="2" charset="2"/>
              </a:rPr>
              <a:t>	</a:t>
            </a:r>
            <a:r>
              <a:rPr lang="en-US" sz="2400" dirty="0" smtClean="0">
                <a:solidFill>
                  <a:srgbClr val="19436D"/>
                </a:solidFill>
                <a:sym typeface="Wingdings" panose="05000000000000000000" pitchFamily="2" charset="2"/>
              </a:rPr>
              <a:t> HIPPEA: Difficulties with flexibly adjusting precision of PEs  still more 	biased towards previous prior distribution?</a:t>
            </a:r>
            <a:r>
              <a:rPr lang="en-US" sz="2400" dirty="0" smtClean="0">
                <a:solidFill>
                  <a:srgbClr val="19436D"/>
                </a:solidFill>
              </a:rPr>
              <a:t> </a:t>
            </a:r>
            <a:r>
              <a:rPr lang="en-US" sz="2400" dirty="0">
                <a:solidFill>
                  <a:srgbClr val="19436D"/>
                </a:solidFill>
              </a:rPr>
              <a:t/>
            </a:r>
            <a:br>
              <a:rPr lang="en-US" sz="2400" dirty="0">
                <a:solidFill>
                  <a:srgbClr val="19436D"/>
                </a:solidFill>
              </a:rPr>
            </a:br>
            <a:endParaRPr lang="en-US" sz="2400" dirty="0"/>
          </a:p>
        </p:txBody>
      </p:sp>
    </p:spTree>
    <p:extLst>
      <p:ext uri="{BB962C8B-B14F-4D97-AF65-F5344CB8AC3E}">
        <p14:creationId xmlns:p14="http://schemas.microsoft.com/office/powerpoint/2010/main" val="1354204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19436D"/>
                </a:solidFill>
              </a:rPr>
              <a:t>Results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265581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stretch>
            <a:fillRect/>
          </a:stretch>
        </p:blipFill>
        <p:spPr>
          <a:xfrm>
            <a:off x="2252312" y="1809550"/>
            <a:ext cx="7667324" cy="4571416"/>
          </a:xfrm>
          <a:prstGeom prst="rect">
            <a:avLst/>
          </a:prstGeom>
        </p:spPr>
      </p:pic>
      <p:sp>
        <p:nvSpPr>
          <p:cNvPr id="4"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19436D"/>
                </a:solidFill>
              </a:rPr>
              <a:t>1. Overall performance</a:t>
            </a:r>
            <a:endParaRPr lang="en-US" b="1" dirty="0">
              <a:solidFill>
                <a:srgbClr val="19436D"/>
              </a:solidFill>
            </a:endParaRPr>
          </a:p>
        </p:txBody>
      </p:sp>
      <p:sp>
        <p:nvSpPr>
          <p:cNvPr id="5" name="Right Bracket 4"/>
          <p:cNvSpPr/>
          <p:nvPr/>
        </p:nvSpPr>
        <p:spPr>
          <a:xfrm rot="16200000">
            <a:off x="5535449" y="832215"/>
            <a:ext cx="525504" cy="2768926"/>
          </a:xfrm>
          <a:prstGeom prst="rightBracket">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5599309" y="1584594"/>
            <a:ext cx="567891" cy="369332"/>
          </a:xfrm>
          <a:prstGeom prst="rect">
            <a:avLst/>
          </a:prstGeom>
          <a:noFill/>
        </p:spPr>
        <p:txBody>
          <a:bodyPr wrap="square" rtlCol="0">
            <a:spAutoFit/>
          </a:bodyPr>
          <a:lstStyle/>
          <a:p>
            <a:r>
              <a:rPr lang="en-US" dirty="0" smtClean="0">
                <a:solidFill>
                  <a:schemeClr val="tx1">
                    <a:lumMod val="85000"/>
                    <a:lumOff val="15000"/>
                  </a:schemeClr>
                </a:solidFill>
              </a:rPr>
              <a:t>***</a:t>
            </a:r>
            <a:endParaRPr lang="en-US" dirty="0">
              <a:solidFill>
                <a:schemeClr val="tx1">
                  <a:lumMod val="85000"/>
                  <a:lumOff val="15000"/>
                </a:schemeClr>
              </a:solidFill>
            </a:endParaRPr>
          </a:p>
        </p:txBody>
      </p:sp>
      <p:sp>
        <p:nvSpPr>
          <p:cNvPr id="7" name="TextBox 6"/>
          <p:cNvSpPr txBox="1"/>
          <p:nvPr/>
        </p:nvSpPr>
        <p:spPr>
          <a:xfrm>
            <a:off x="2850621" y="1090524"/>
            <a:ext cx="7069015" cy="400110"/>
          </a:xfrm>
          <a:prstGeom prst="rect">
            <a:avLst/>
          </a:prstGeom>
          <a:noFill/>
        </p:spPr>
        <p:txBody>
          <a:bodyPr wrap="square" rtlCol="0">
            <a:spAutoFit/>
          </a:bodyPr>
          <a:lstStyle/>
          <a:p>
            <a:r>
              <a:rPr lang="en-US" sz="2000" b="1" dirty="0" smtClean="0"/>
              <a:t>RMS error per condition per group</a:t>
            </a:r>
            <a:endParaRPr lang="en-US" sz="2000" b="1" dirty="0"/>
          </a:p>
        </p:txBody>
      </p:sp>
    </p:spTree>
    <p:extLst>
      <p:ext uri="{BB962C8B-B14F-4D97-AF65-F5344CB8AC3E}">
        <p14:creationId xmlns:p14="http://schemas.microsoft.com/office/powerpoint/2010/main" val="35650852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19436D"/>
                </a:solidFill>
              </a:rPr>
              <a:t>2. Bias towards prior distribution in stable blocks? </a:t>
            </a:r>
            <a:endParaRPr lang="en-US" b="1" dirty="0">
              <a:solidFill>
                <a:srgbClr val="19436D"/>
              </a:solidFill>
            </a:endParaRPr>
          </a:p>
        </p:txBody>
      </p:sp>
      <p:grpSp>
        <p:nvGrpSpPr>
          <p:cNvPr id="11" name="Group 10"/>
          <p:cNvGrpSpPr/>
          <p:nvPr/>
        </p:nvGrpSpPr>
        <p:grpSpPr>
          <a:xfrm>
            <a:off x="1862371" y="1983619"/>
            <a:ext cx="8013602" cy="4874381"/>
            <a:chOff x="2175309" y="1400656"/>
            <a:chExt cx="8013602" cy="4874381"/>
          </a:xfrm>
        </p:grpSpPr>
        <p:grpSp>
          <p:nvGrpSpPr>
            <p:cNvPr id="10" name="Group 9"/>
            <p:cNvGrpSpPr/>
            <p:nvPr/>
          </p:nvGrpSpPr>
          <p:grpSpPr>
            <a:xfrm>
              <a:off x="2203953" y="1400657"/>
              <a:ext cx="7984958" cy="4874380"/>
              <a:chOff x="2175309" y="1439561"/>
              <a:chExt cx="7984958" cy="4874380"/>
            </a:xfrm>
          </p:grpSpPr>
          <p:pic>
            <p:nvPicPr>
              <p:cNvPr id="6" name="Picture 5"/>
              <p:cNvPicPr/>
              <p:nvPr/>
            </p:nvPicPr>
            <p:blipFill>
              <a:blip r:embed="rId2"/>
              <a:stretch>
                <a:fillRect/>
              </a:stretch>
            </p:blipFill>
            <p:spPr>
              <a:xfrm>
                <a:off x="2175309" y="1439561"/>
                <a:ext cx="7984958" cy="4807235"/>
              </a:xfrm>
              <a:prstGeom prst="rect">
                <a:avLst/>
              </a:prstGeom>
            </p:spPr>
          </p:pic>
          <p:sp>
            <p:nvSpPr>
              <p:cNvPr id="3" name="Rectangle 2"/>
              <p:cNvSpPr/>
              <p:nvPr/>
            </p:nvSpPr>
            <p:spPr>
              <a:xfrm>
                <a:off x="4860758" y="6006164"/>
                <a:ext cx="2040556" cy="240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5400000">
                <a:off x="1174282" y="3635141"/>
                <a:ext cx="2403108" cy="240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32472" y="6006164"/>
                <a:ext cx="5909911" cy="307777"/>
              </a:xfrm>
              <a:prstGeom prst="rect">
                <a:avLst/>
              </a:prstGeom>
              <a:noFill/>
            </p:spPr>
            <p:txBody>
              <a:bodyPr wrap="square" rtlCol="0">
                <a:spAutoFit/>
              </a:bodyPr>
              <a:lstStyle/>
              <a:p>
                <a:r>
                  <a:rPr lang="en-US" sz="1400" dirty="0" smtClean="0"/>
                  <a:t>Difference of presented motion direction from prior mean</a:t>
                </a:r>
                <a:endParaRPr lang="en-US" sz="1400" dirty="0"/>
              </a:p>
            </p:txBody>
          </p:sp>
        </p:grpSp>
        <p:sp>
          <p:nvSpPr>
            <p:cNvPr id="9" name="TextBox 8"/>
            <p:cNvSpPr txBox="1"/>
            <p:nvPr/>
          </p:nvSpPr>
          <p:spPr>
            <a:xfrm rot="16200000">
              <a:off x="74571" y="3501394"/>
              <a:ext cx="4509254" cy="307777"/>
            </a:xfrm>
            <a:prstGeom prst="rect">
              <a:avLst/>
            </a:prstGeom>
            <a:noFill/>
          </p:spPr>
          <p:txBody>
            <a:bodyPr wrap="square" rtlCol="0">
              <a:spAutoFit/>
            </a:bodyPr>
            <a:lstStyle/>
            <a:p>
              <a:r>
                <a:rPr lang="en-US" sz="1400" dirty="0" smtClean="0"/>
                <a:t>Difference of estimated motion direction from prior mean</a:t>
              </a:r>
              <a:endParaRPr lang="en-US" sz="1400" dirty="0"/>
            </a:p>
          </p:txBody>
        </p:sp>
      </p:grpSp>
      <p:sp>
        <p:nvSpPr>
          <p:cNvPr id="12" name="TextBox 11"/>
          <p:cNvSpPr txBox="1"/>
          <p:nvPr/>
        </p:nvSpPr>
        <p:spPr>
          <a:xfrm>
            <a:off x="2334665" y="1366539"/>
            <a:ext cx="7069015" cy="707886"/>
          </a:xfrm>
          <a:prstGeom prst="rect">
            <a:avLst/>
          </a:prstGeom>
          <a:noFill/>
        </p:spPr>
        <p:txBody>
          <a:bodyPr wrap="square" rtlCol="0">
            <a:spAutoFit/>
          </a:bodyPr>
          <a:lstStyle/>
          <a:p>
            <a:r>
              <a:rPr lang="en-US" sz="2000" b="1" dirty="0" smtClean="0"/>
              <a:t>Motion direction estimates in stable blocks per condition for each group</a:t>
            </a:r>
            <a:endParaRPr lang="en-US" sz="2000" b="1" dirty="0"/>
          </a:p>
        </p:txBody>
      </p:sp>
    </p:spTree>
    <p:extLst>
      <p:ext uri="{BB962C8B-B14F-4D97-AF65-F5344CB8AC3E}">
        <p14:creationId xmlns:p14="http://schemas.microsoft.com/office/powerpoint/2010/main" val="37632504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10334" y="2023478"/>
            <a:ext cx="8016181" cy="4947129"/>
          </a:xfrm>
          <a:prstGeom prst="rect">
            <a:avLst/>
          </a:prstGeom>
        </p:spPr>
      </p:pic>
      <p:sp>
        <p:nvSpPr>
          <p:cNvPr id="4" name="Right Bracket 3"/>
          <p:cNvSpPr/>
          <p:nvPr/>
        </p:nvSpPr>
        <p:spPr>
          <a:xfrm rot="16200000">
            <a:off x="5719996" y="747022"/>
            <a:ext cx="96253" cy="2899421"/>
          </a:xfrm>
          <a:prstGeom prst="rightBracket">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5634478" y="1779273"/>
            <a:ext cx="567891" cy="369332"/>
          </a:xfrm>
          <a:prstGeom prst="rect">
            <a:avLst/>
          </a:prstGeom>
          <a:noFill/>
        </p:spPr>
        <p:txBody>
          <a:bodyPr wrap="square" rtlCol="0">
            <a:spAutoFit/>
          </a:bodyPr>
          <a:lstStyle/>
          <a:p>
            <a:r>
              <a:rPr lang="en-US" dirty="0" smtClean="0">
                <a:solidFill>
                  <a:schemeClr val="tx1">
                    <a:lumMod val="85000"/>
                    <a:lumOff val="15000"/>
                  </a:schemeClr>
                </a:solidFill>
              </a:rPr>
              <a:t>***</a:t>
            </a:r>
            <a:endParaRPr lang="en-US" dirty="0">
              <a:solidFill>
                <a:schemeClr val="tx1">
                  <a:lumMod val="85000"/>
                  <a:lumOff val="15000"/>
                </a:schemeClr>
              </a:solidFill>
            </a:endParaRPr>
          </a:p>
        </p:txBody>
      </p:sp>
      <p:sp>
        <p:nvSpPr>
          <p:cNvPr id="6"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19436D"/>
                </a:solidFill>
              </a:rPr>
              <a:t>2. Bias towards prior distribution in stable blocks? </a:t>
            </a:r>
            <a:endParaRPr lang="en-US" b="1" dirty="0">
              <a:solidFill>
                <a:srgbClr val="19436D"/>
              </a:solidFill>
            </a:endParaRPr>
          </a:p>
        </p:txBody>
      </p:sp>
      <p:sp>
        <p:nvSpPr>
          <p:cNvPr id="7" name="TextBox 6"/>
          <p:cNvSpPr txBox="1"/>
          <p:nvPr/>
        </p:nvSpPr>
        <p:spPr>
          <a:xfrm>
            <a:off x="2561492" y="1315592"/>
            <a:ext cx="7069015" cy="400110"/>
          </a:xfrm>
          <a:prstGeom prst="rect">
            <a:avLst/>
          </a:prstGeom>
          <a:noFill/>
        </p:spPr>
        <p:txBody>
          <a:bodyPr wrap="square" rtlCol="0">
            <a:spAutoFit/>
          </a:bodyPr>
          <a:lstStyle/>
          <a:p>
            <a:r>
              <a:rPr lang="en-US" sz="2000" b="1" dirty="0" smtClean="0"/>
              <a:t>Slopes in stable blocks per condition per group</a:t>
            </a:r>
            <a:endParaRPr lang="en-US" sz="2000" b="1" dirty="0"/>
          </a:p>
        </p:txBody>
      </p:sp>
      <p:sp>
        <p:nvSpPr>
          <p:cNvPr id="2" name="TextBox 1"/>
          <p:cNvSpPr txBox="1"/>
          <p:nvPr/>
        </p:nvSpPr>
        <p:spPr>
          <a:xfrm>
            <a:off x="8458410" y="1333848"/>
            <a:ext cx="4280838" cy="646331"/>
          </a:xfrm>
          <a:prstGeom prst="rect">
            <a:avLst/>
          </a:prstGeom>
          <a:noFill/>
        </p:spPr>
        <p:txBody>
          <a:bodyPr wrap="square" rtlCol="0">
            <a:spAutoFit/>
          </a:bodyPr>
          <a:lstStyle/>
          <a:p>
            <a:r>
              <a:rPr lang="fr-FR" dirty="0" err="1">
                <a:latin typeface="+mj-lt"/>
                <a:ea typeface="Times New Roman" panose="02020603050405020304" pitchFamily="18" charset="0"/>
              </a:rPr>
              <a:t>X</a:t>
            </a:r>
            <a:r>
              <a:rPr lang="fr-FR" baseline="-25000" dirty="0" err="1">
                <a:latin typeface="+mj-lt"/>
                <a:ea typeface="Times New Roman" panose="02020603050405020304" pitchFamily="18" charset="0"/>
              </a:rPr>
              <a:t>est</a:t>
            </a:r>
            <a:r>
              <a:rPr lang="fr-FR" dirty="0">
                <a:latin typeface="+mj-lt"/>
                <a:ea typeface="Times New Roman" panose="02020603050405020304" pitchFamily="18" charset="0"/>
              </a:rPr>
              <a:t>=</a:t>
            </a:r>
            <a:r>
              <a:rPr lang="nl-NL" dirty="0">
                <a:latin typeface="+mj-lt"/>
                <a:ea typeface="Times New Roman" panose="02020603050405020304" pitchFamily="18" charset="0"/>
                <a:cs typeface="Times New Roman" panose="02020603050405020304" pitchFamily="18" charset="0"/>
                <a:sym typeface="Symbol" panose="05050102010706020507" pitchFamily="18" charset="2"/>
              </a:rPr>
              <a:t></a:t>
            </a:r>
            <a:r>
              <a:rPr lang="fr-FR" baseline="30000" dirty="0">
                <a:latin typeface="+mj-lt"/>
                <a:ea typeface="Times New Roman" panose="02020603050405020304" pitchFamily="18" charset="0"/>
              </a:rPr>
              <a:t>2</a:t>
            </a:r>
            <a:r>
              <a:rPr lang="fr-FR" baseline="-25000" dirty="0">
                <a:latin typeface="+mj-lt"/>
                <a:ea typeface="Times New Roman" panose="02020603050405020304" pitchFamily="18" charset="0"/>
              </a:rPr>
              <a:t>L</a:t>
            </a:r>
            <a:r>
              <a:rPr lang="fr-FR" dirty="0">
                <a:latin typeface="+mj-lt"/>
                <a:ea typeface="Times New Roman" panose="02020603050405020304" pitchFamily="18" charset="0"/>
              </a:rPr>
              <a:t>/(</a:t>
            </a:r>
            <a:r>
              <a:rPr lang="nl-NL" dirty="0">
                <a:latin typeface="+mj-lt"/>
                <a:ea typeface="Times New Roman" panose="02020603050405020304" pitchFamily="18" charset="0"/>
                <a:cs typeface="Times New Roman" panose="02020603050405020304" pitchFamily="18" charset="0"/>
                <a:sym typeface="Symbol" panose="05050102010706020507" pitchFamily="18" charset="2"/>
              </a:rPr>
              <a:t></a:t>
            </a:r>
            <a:r>
              <a:rPr lang="fr-FR" baseline="30000" dirty="0">
                <a:latin typeface="+mj-lt"/>
                <a:ea typeface="Times New Roman" panose="02020603050405020304" pitchFamily="18" charset="0"/>
              </a:rPr>
              <a:t>2</a:t>
            </a:r>
            <a:r>
              <a:rPr lang="fr-FR" baseline="-25000" dirty="0">
                <a:latin typeface="+mj-lt"/>
                <a:ea typeface="Times New Roman" panose="02020603050405020304" pitchFamily="18" charset="0"/>
              </a:rPr>
              <a:t>L</a:t>
            </a:r>
            <a:r>
              <a:rPr lang="fr-FR" dirty="0">
                <a:latin typeface="+mj-lt"/>
                <a:ea typeface="Times New Roman" panose="02020603050405020304" pitchFamily="18" charset="0"/>
              </a:rPr>
              <a:t>+ </a:t>
            </a:r>
            <a:r>
              <a:rPr lang="nl-NL" dirty="0">
                <a:latin typeface="+mj-lt"/>
                <a:ea typeface="Times New Roman" panose="02020603050405020304" pitchFamily="18" charset="0"/>
                <a:cs typeface="Times New Roman" panose="02020603050405020304" pitchFamily="18" charset="0"/>
                <a:sym typeface="Symbol" panose="05050102010706020507" pitchFamily="18" charset="2"/>
              </a:rPr>
              <a:t></a:t>
            </a:r>
            <a:r>
              <a:rPr lang="fr-FR" baseline="30000" dirty="0">
                <a:latin typeface="+mj-lt"/>
                <a:ea typeface="Times New Roman" panose="02020603050405020304" pitchFamily="18" charset="0"/>
              </a:rPr>
              <a:t>2</a:t>
            </a:r>
            <a:r>
              <a:rPr lang="fr-FR" baseline="-25000" dirty="0">
                <a:latin typeface="+mj-lt"/>
                <a:ea typeface="Times New Roman" panose="02020603050405020304" pitchFamily="18" charset="0"/>
              </a:rPr>
              <a:t>P</a:t>
            </a:r>
            <a:r>
              <a:rPr lang="fr-FR" dirty="0">
                <a:latin typeface="+mj-lt"/>
                <a:ea typeface="Times New Roman" panose="02020603050405020304" pitchFamily="18" charset="0"/>
              </a:rPr>
              <a:t>)</a:t>
            </a:r>
            <a:r>
              <a:rPr lang="nl-NL" dirty="0">
                <a:latin typeface="+mj-lt"/>
                <a:ea typeface="Times New Roman" panose="02020603050405020304" pitchFamily="18" charset="0"/>
                <a:cs typeface="Times New Roman" panose="02020603050405020304" pitchFamily="18" charset="0"/>
                <a:sym typeface="Symbol" panose="05050102010706020507" pitchFamily="18" charset="2"/>
              </a:rPr>
              <a:t></a:t>
            </a:r>
            <a:r>
              <a:rPr lang="fr-FR" baseline="-25000" dirty="0">
                <a:latin typeface="+mj-lt"/>
                <a:ea typeface="Times New Roman" panose="02020603050405020304" pitchFamily="18" charset="0"/>
              </a:rPr>
              <a:t>P</a:t>
            </a:r>
            <a:r>
              <a:rPr lang="fr-FR" dirty="0">
                <a:latin typeface="+mj-lt"/>
                <a:ea typeface="Times New Roman" panose="02020603050405020304" pitchFamily="18" charset="0"/>
              </a:rPr>
              <a:t>+</a:t>
            </a:r>
            <a:r>
              <a:rPr lang="nl-NL" dirty="0">
                <a:solidFill>
                  <a:srgbClr val="FF0000"/>
                </a:solidFill>
                <a:latin typeface="+mj-lt"/>
                <a:ea typeface="Times New Roman" panose="02020603050405020304" pitchFamily="18" charset="0"/>
                <a:cs typeface="Times New Roman" panose="02020603050405020304" pitchFamily="18" charset="0"/>
                <a:sym typeface="Symbol" panose="05050102010706020507" pitchFamily="18" charset="2"/>
              </a:rPr>
              <a:t></a:t>
            </a:r>
            <a:r>
              <a:rPr lang="fr-FR" baseline="30000" dirty="0">
                <a:solidFill>
                  <a:srgbClr val="FF0000"/>
                </a:solidFill>
                <a:latin typeface="+mj-lt"/>
                <a:ea typeface="Times New Roman" panose="02020603050405020304" pitchFamily="18" charset="0"/>
              </a:rPr>
              <a:t>2</a:t>
            </a:r>
            <a:r>
              <a:rPr lang="fr-FR" baseline="-25000" dirty="0">
                <a:solidFill>
                  <a:srgbClr val="FF0000"/>
                </a:solidFill>
                <a:latin typeface="+mj-lt"/>
                <a:ea typeface="Times New Roman" panose="02020603050405020304" pitchFamily="18" charset="0"/>
              </a:rPr>
              <a:t>P</a:t>
            </a:r>
            <a:r>
              <a:rPr lang="fr-FR" dirty="0">
                <a:solidFill>
                  <a:srgbClr val="FF0000"/>
                </a:solidFill>
                <a:latin typeface="+mj-lt"/>
                <a:ea typeface="Times New Roman" panose="02020603050405020304" pitchFamily="18" charset="0"/>
              </a:rPr>
              <a:t>/(</a:t>
            </a:r>
            <a:r>
              <a:rPr lang="nl-NL" dirty="0">
                <a:solidFill>
                  <a:srgbClr val="FF0000"/>
                </a:solidFill>
                <a:latin typeface="+mj-lt"/>
                <a:ea typeface="Times New Roman" panose="02020603050405020304" pitchFamily="18" charset="0"/>
                <a:cs typeface="Times New Roman" panose="02020603050405020304" pitchFamily="18" charset="0"/>
                <a:sym typeface="Symbol" panose="05050102010706020507" pitchFamily="18" charset="2"/>
              </a:rPr>
              <a:t></a:t>
            </a:r>
            <a:r>
              <a:rPr lang="fr-FR" baseline="30000" dirty="0">
                <a:solidFill>
                  <a:srgbClr val="FF0000"/>
                </a:solidFill>
                <a:latin typeface="+mj-lt"/>
                <a:ea typeface="Times New Roman" panose="02020603050405020304" pitchFamily="18" charset="0"/>
              </a:rPr>
              <a:t>2</a:t>
            </a:r>
            <a:r>
              <a:rPr lang="fr-FR" baseline="-25000" dirty="0">
                <a:solidFill>
                  <a:srgbClr val="FF0000"/>
                </a:solidFill>
                <a:latin typeface="+mj-lt"/>
                <a:ea typeface="Times New Roman" panose="02020603050405020304" pitchFamily="18" charset="0"/>
              </a:rPr>
              <a:t>L</a:t>
            </a:r>
            <a:r>
              <a:rPr lang="fr-FR" dirty="0">
                <a:solidFill>
                  <a:srgbClr val="FF0000"/>
                </a:solidFill>
                <a:latin typeface="+mj-lt"/>
                <a:ea typeface="Times New Roman" panose="02020603050405020304" pitchFamily="18" charset="0"/>
              </a:rPr>
              <a:t>+ </a:t>
            </a:r>
            <a:r>
              <a:rPr lang="nl-NL" dirty="0">
                <a:solidFill>
                  <a:srgbClr val="FF0000"/>
                </a:solidFill>
                <a:latin typeface="+mj-lt"/>
                <a:ea typeface="Times New Roman" panose="02020603050405020304" pitchFamily="18" charset="0"/>
                <a:cs typeface="Times New Roman" panose="02020603050405020304" pitchFamily="18" charset="0"/>
                <a:sym typeface="Symbol" panose="05050102010706020507" pitchFamily="18" charset="2"/>
              </a:rPr>
              <a:t></a:t>
            </a:r>
            <a:r>
              <a:rPr lang="fr-FR" baseline="30000" dirty="0">
                <a:solidFill>
                  <a:srgbClr val="FF0000"/>
                </a:solidFill>
                <a:latin typeface="+mj-lt"/>
                <a:ea typeface="Times New Roman" panose="02020603050405020304" pitchFamily="18" charset="0"/>
              </a:rPr>
              <a:t>2</a:t>
            </a:r>
            <a:r>
              <a:rPr lang="fr-FR" baseline="-25000" dirty="0">
                <a:solidFill>
                  <a:srgbClr val="FF0000"/>
                </a:solidFill>
                <a:latin typeface="+mj-lt"/>
                <a:ea typeface="Times New Roman" panose="02020603050405020304" pitchFamily="18" charset="0"/>
              </a:rPr>
              <a:t>P</a:t>
            </a:r>
            <a:r>
              <a:rPr lang="fr-FR" dirty="0">
                <a:solidFill>
                  <a:srgbClr val="FF0000"/>
                </a:solidFill>
                <a:latin typeface="+mj-lt"/>
                <a:ea typeface="Times New Roman" panose="02020603050405020304" pitchFamily="18" charset="0"/>
              </a:rPr>
              <a:t>)</a:t>
            </a:r>
            <a:r>
              <a:rPr lang="nl-NL" dirty="0">
                <a:latin typeface="+mj-lt"/>
                <a:ea typeface="Times New Roman" panose="02020603050405020304" pitchFamily="18" charset="0"/>
                <a:cs typeface="Times New Roman" panose="02020603050405020304" pitchFamily="18" charset="0"/>
                <a:sym typeface="Symbol" panose="05050102010706020507" pitchFamily="18" charset="2"/>
              </a:rPr>
              <a:t></a:t>
            </a:r>
            <a:r>
              <a:rPr lang="fr-FR" baseline="-25000" dirty="0">
                <a:latin typeface="+mj-lt"/>
                <a:ea typeface="Times New Roman" panose="02020603050405020304" pitchFamily="18" charset="0"/>
              </a:rPr>
              <a:t>L</a:t>
            </a:r>
          </a:p>
          <a:p>
            <a:endParaRPr lang="en-US" dirty="0"/>
          </a:p>
        </p:txBody>
      </p:sp>
    </p:spTree>
    <p:extLst>
      <p:ext uri="{BB962C8B-B14F-4D97-AF65-F5344CB8AC3E}">
        <p14:creationId xmlns:p14="http://schemas.microsoft.com/office/powerpoint/2010/main" val="24917339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19436D"/>
                </a:solidFill>
              </a:rPr>
              <a:t>3. Children </a:t>
            </a:r>
            <a:r>
              <a:rPr lang="en-US" b="1" dirty="0">
                <a:solidFill>
                  <a:srgbClr val="19436D"/>
                </a:solidFill>
              </a:rPr>
              <a:t>with ASD more or less biased compared to TD children? </a:t>
            </a:r>
          </a:p>
        </p:txBody>
      </p:sp>
      <p:pic>
        <p:nvPicPr>
          <p:cNvPr id="10" name="Picture 9"/>
          <p:cNvPicPr/>
          <p:nvPr/>
        </p:nvPicPr>
        <p:blipFill>
          <a:blip r:embed="rId2"/>
          <a:stretch>
            <a:fillRect/>
          </a:stretch>
        </p:blipFill>
        <p:spPr>
          <a:xfrm>
            <a:off x="2300437" y="2094196"/>
            <a:ext cx="6983931" cy="4730232"/>
          </a:xfrm>
          <a:prstGeom prst="rect">
            <a:avLst/>
          </a:prstGeom>
        </p:spPr>
      </p:pic>
      <p:sp>
        <p:nvSpPr>
          <p:cNvPr id="12" name="Rectangle 11"/>
          <p:cNvSpPr/>
          <p:nvPr/>
        </p:nvSpPr>
        <p:spPr>
          <a:xfrm>
            <a:off x="2300437" y="2839570"/>
            <a:ext cx="259883" cy="26854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860758" y="6593421"/>
            <a:ext cx="1636295" cy="2213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rot="16200000">
            <a:off x="151804" y="4185310"/>
            <a:ext cx="4509254" cy="307777"/>
          </a:xfrm>
          <a:prstGeom prst="rect">
            <a:avLst/>
          </a:prstGeom>
          <a:noFill/>
        </p:spPr>
        <p:txBody>
          <a:bodyPr wrap="square" rtlCol="0">
            <a:spAutoFit/>
          </a:bodyPr>
          <a:lstStyle/>
          <a:p>
            <a:r>
              <a:rPr lang="en-US" sz="1400" dirty="0" smtClean="0"/>
              <a:t>Difference of estimated motion direction from prior mean</a:t>
            </a:r>
            <a:endParaRPr lang="en-US" sz="1400" dirty="0"/>
          </a:p>
        </p:txBody>
      </p:sp>
      <p:sp>
        <p:nvSpPr>
          <p:cNvPr id="14" name="TextBox 13"/>
          <p:cNvSpPr txBox="1"/>
          <p:nvPr/>
        </p:nvSpPr>
        <p:spPr>
          <a:xfrm>
            <a:off x="3542097" y="6550223"/>
            <a:ext cx="5909911" cy="307777"/>
          </a:xfrm>
          <a:prstGeom prst="rect">
            <a:avLst/>
          </a:prstGeom>
          <a:noFill/>
        </p:spPr>
        <p:txBody>
          <a:bodyPr wrap="square" rtlCol="0">
            <a:spAutoFit/>
          </a:bodyPr>
          <a:lstStyle/>
          <a:p>
            <a:r>
              <a:rPr lang="en-US" sz="1400" dirty="0" smtClean="0"/>
              <a:t>Difference of presented motion direction from prior mean</a:t>
            </a:r>
            <a:endParaRPr lang="en-US" sz="1400" dirty="0"/>
          </a:p>
        </p:txBody>
      </p:sp>
      <p:sp>
        <p:nvSpPr>
          <p:cNvPr id="8" name="TextBox 7"/>
          <p:cNvSpPr txBox="1"/>
          <p:nvPr/>
        </p:nvSpPr>
        <p:spPr>
          <a:xfrm>
            <a:off x="2807677" y="1660514"/>
            <a:ext cx="7069015" cy="400110"/>
          </a:xfrm>
          <a:prstGeom prst="rect">
            <a:avLst/>
          </a:prstGeom>
          <a:noFill/>
        </p:spPr>
        <p:txBody>
          <a:bodyPr wrap="square" rtlCol="0">
            <a:spAutoFit/>
          </a:bodyPr>
          <a:lstStyle/>
          <a:p>
            <a:r>
              <a:rPr lang="en-US" sz="2000" b="1" dirty="0" smtClean="0"/>
              <a:t>Direction estimates in noisy condition per group</a:t>
            </a:r>
            <a:endParaRPr lang="en-US" sz="2000" b="1" dirty="0"/>
          </a:p>
        </p:txBody>
      </p:sp>
    </p:spTree>
    <p:extLst>
      <p:ext uri="{BB962C8B-B14F-4D97-AF65-F5344CB8AC3E}">
        <p14:creationId xmlns:p14="http://schemas.microsoft.com/office/powerpoint/2010/main" val="39168066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19436D"/>
                </a:solidFill>
              </a:rPr>
              <a:t>4. Dynamics? </a:t>
            </a:r>
            <a:endParaRPr lang="en-US" b="1" dirty="0">
              <a:solidFill>
                <a:srgbClr val="19436D"/>
              </a:solidFill>
            </a:endParaRPr>
          </a:p>
        </p:txBody>
      </p:sp>
      <p:pic>
        <p:nvPicPr>
          <p:cNvPr id="3" name="Picture 2"/>
          <p:cNvPicPr/>
          <p:nvPr/>
        </p:nvPicPr>
        <p:blipFill>
          <a:blip r:embed="rId2"/>
          <a:stretch>
            <a:fillRect/>
          </a:stretch>
        </p:blipFill>
        <p:spPr>
          <a:xfrm>
            <a:off x="335280" y="1897501"/>
            <a:ext cx="5760720" cy="3555365"/>
          </a:xfrm>
          <a:prstGeom prst="rect">
            <a:avLst/>
          </a:prstGeom>
        </p:spPr>
      </p:pic>
      <p:pic>
        <p:nvPicPr>
          <p:cNvPr id="4" name="Picture 3"/>
          <p:cNvPicPr/>
          <p:nvPr/>
        </p:nvPicPr>
        <p:blipFill>
          <a:blip r:embed="rId3"/>
          <a:stretch>
            <a:fillRect/>
          </a:stretch>
        </p:blipFill>
        <p:spPr>
          <a:xfrm>
            <a:off x="6431280" y="1897501"/>
            <a:ext cx="5760720" cy="3555365"/>
          </a:xfrm>
          <a:prstGeom prst="rect">
            <a:avLst/>
          </a:prstGeom>
        </p:spPr>
      </p:pic>
      <p:sp>
        <p:nvSpPr>
          <p:cNvPr id="7" name="Rectangle 6"/>
          <p:cNvSpPr/>
          <p:nvPr/>
        </p:nvSpPr>
        <p:spPr>
          <a:xfrm>
            <a:off x="2250831" y="5257800"/>
            <a:ext cx="1846384" cy="1950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16200000">
            <a:off x="5605621" y="3577650"/>
            <a:ext cx="1846384" cy="1950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18902" y="5321127"/>
            <a:ext cx="5909911" cy="307777"/>
          </a:xfrm>
          <a:prstGeom prst="rect">
            <a:avLst/>
          </a:prstGeom>
          <a:noFill/>
        </p:spPr>
        <p:txBody>
          <a:bodyPr wrap="square" rtlCol="0">
            <a:spAutoFit/>
          </a:bodyPr>
          <a:lstStyle/>
          <a:p>
            <a:r>
              <a:rPr lang="en-US" sz="1400" dirty="0" smtClean="0"/>
              <a:t>Difference of presented motion direction from prior mean</a:t>
            </a:r>
            <a:endParaRPr lang="en-US" sz="1400" dirty="0"/>
          </a:p>
        </p:txBody>
      </p:sp>
      <p:sp>
        <p:nvSpPr>
          <p:cNvPr id="9" name="Rectangle 8"/>
          <p:cNvSpPr/>
          <p:nvPr/>
        </p:nvSpPr>
        <p:spPr>
          <a:xfrm>
            <a:off x="8388448" y="5279950"/>
            <a:ext cx="1846384" cy="1950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490379" y="3577649"/>
            <a:ext cx="1846384" cy="1950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1960964" y="3378652"/>
            <a:ext cx="4509254" cy="307777"/>
          </a:xfrm>
          <a:prstGeom prst="rect">
            <a:avLst/>
          </a:prstGeom>
          <a:noFill/>
        </p:spPr>
        <p:txBody>
          <a:bodyPr wrap="square" rtlCol="0">
            <a:spAutoFit/>
          </a:bodyPr>
          <a:lstStyle/>
          <a:p>
            <a:r>
              <a:rPr lang="en-US" sz="1400" dirty="0" smtClean="0"/>
              <a:t>Difference of estimated motion direction from prior mean</a:t>
            </a:r>
            <a:endParaRPr lang="en-US" sz="1400" dirty="0"/>
          </a:p>
        </p:txBody>
      </p:sp>
      <p:sp>
        <p:nvSpPr>
          <p:cNvPr id="11" name="TextBox 10"/>
          <p:cNvSpPr txBox="1"/>
          <p:nvPr/>
        </p:nvSpPr>
        <p:spPr>
          <a:xfrm>
            <a:off x="6894154" y="5279950"/>
            <a:ext cx="5909911" cy="307777"/>
          </a:xfrm>
          <a:prstGeom prst="rect">
            <a:avLst/>
          </a:prstGeom>
          <a:noFill/>
        </p:spPr>
        <p:txBody>
          <a:bodyPr wrap="square" rtlCol="0">
            <a:spAutoFit/>
          </a:bodyPr>
          <a:lstStyle/>
          <a:p>
            <a:r>
              <a:rPr lang="en-US" sz="1400" dirty="0" smtClean="0"/>
              <a:t>Difference of presented motion direction from prior mean</a:t>
            </a:r>
            <a:endParaRPr lang="en-US" sz="1400" dirty="0"/>
          </a:p>
        </p:txBody>
      </p:sp>
      <p:sp>
        <p:nvSpPr>
          <p:cNvPr id="12" name="TextBox 11"/>
          <p:cNvSpPr txBox="1"/>
          <p:nvPr/>
        </p:nvSpPr>
        <p:spPr>
          <a:xfrm rot="16200000">
            <a:off x="4241958" y="3521293"/>
            <a:ext cx="4509254" cy="307777"/>
          </a:xfrm>
          <a:prstGeom prst="rect">
            <a:avLst/>
          </a:prstGeom>
          <a:noFill/>
        </p:spPr>
        <p:txBody>
          <a:bodyPr wrap="square" rtlCol="0">
            <a:spAutoFit/>
          </a:bodyPr>
          <a:lstStyle/>
          <a:p>
            <a:r>
              <a:rPr lang="en-US" sz="1400" dirty="0" smtClean="0"/>
              <a:t>Difference of estimated motion direction from prior mean</a:t>
            </a:r>
            <a:endParaRPr lang="en-US" sz="1400" dirty="0"/>
          </a:p>
        </p:txBody>
      </p:sp>
      <p:sp>
        <p:nvSpPr>
          <p:cNvPr id="13" name="TextBox 12"/>
          <p:cNvSpPr txBox="1"/>
          <p:nvPr/>
        </p:nvSpPr>
        <p:spPr>
          <a:xfrm>
            <a:off x="1532077" y="1260437"/>
            <a:ext cx="4261338" cy="523220"/>
          </a:xfrm>
          <a:prstGeom prst="rect">
            <a:avLst/>
          </a:prstGeom>
          <a:noFill/>
        </p:spPr>
        <p:txBody>
          <a:bodyPr wrap="square" rtlCol="0">
            <a:spAutoFit/>
          </a:bodyPr>
          <a:lstStyle/>
          <a:p>
            <a:r>
              <a:rPr lang="en-US" sz="2800" b="1" dirty="0" smtClean="0"/>
              <a:t>Block 1, 2 &amp; 3</a:t>
            </a:r>
            <a:endParaRPr lang="en-US" sz="2800" b="1" dirty="0"/>
          </a:p>
        </p:txBody>
      </p:sp>
      <p:sp>
        <p:nvSpPr>
          <p:cNvPr id="14" name="TextBox 13"/>
          <p:cNvSpPr txBox="1"/>
          <p:nvPr/>
        </p:nvSpPr>
        <p:spPr>
          <a:xfrm>
            <a:off x="8409827" y="1232280"/>
            <a:ext cx="4261338" cy="523220"/>
          </a:xfrm>
          <a:prstGeom prst="rect">
            <a:avLst/>
          </a:prstGeom>
          <a:noFill/>
        </p:spPr>
        <p:txBody>
          <a:bodyPr wrap="square" rtlCol="0">
            <a:spAutoFit/>
          </a:bodyPr>
          <a:lstStyle/>
          <a:p>
            <a:r>
              <a:rPr lang="en-US" sz="2800" b="1" dirty="0" smtClean="0"/>
              <a:t>Block 4</a:t>
            </a:r>
            <a:endParaRPr lang="en-US" sz="2800" b="1" dirty="0"/>
          </a:p>
        </p:txBody>
      </p:sp>
    </p:spTree>
    <p:extLst>
      <p:ext uri="{BB962C8B-B14F-4D97-AF65-F5344CB8AC3E}">
        <p14:creationId xmlns:p14="http://schemas.microsoft.com/office/powerpoint/2010/main" val="41300757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a:stretch>
            <a:fillRect/>
          </a:stretch>
        </p:blipFill>
        <p:spPr>
          <a:xfrm>
            <a:off x="6501499" y="2462116"/>
            <a:ext cx="5641848" cy="3813048"/>
          </a:xfrm>
          <a:prstGeom prst="rect">
            <a:avLst/>
          </a:prstGeom>
        </p:spPr>
      </p:pic>
      <p:pic>
        <p:nvPicPr>
          <p:cNvPr id="3" name="Picture 2"/>
          <p:cNvPicPr/>
          <p:nvPr/>
        </p:nvPicPr>
        <p:blipFill>
          <a:blip r:embed="rId3"/>
          <a:stretch>
            <a:fillRect/>
          </a:stretch>
        </p:blipFill>
        <p:spPr>
          <a:xfrm>
            <a:off x="153889" y="2368066"/>
            <a:ext cx="5640636" cy="3907098"/>
          </a:xfrm>
          <a:prstGeom prst="rect">
            <a:avLst/>
          </a:prstGeom>
        </p:spPr>
      </p:pic>
      <p:sp>
        <p:nvSpPr>
          <p:cNvPr id="8" name="Rectangle 7"/>
          <p:cNvSpPr/>
          <p:nvPr/>
        </p:nvSpPr>
        <p:spPr>
          <a:xfrm rot="5400000">
            <a:off x="3383699" y="4755888"/>
            <a:ext cx="219489" cy="28190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48232" y="6055675"/>
            <a:ext cx="5909911" cy="307777"/>
          </a:xfrm>
          <a:prstGeom prst="rect">
            <a:avLst/>
          </a:prstGeom>
          <a:noFill/>
        </p:spPr>
        <p:txBody>
          <a:bodyPr wrap="square" rtlCol="0">
            <a:spAutoFit/>
          </a:bodyPr>
          <a:lstStyle/>
          <a:p>
            <a:r>
              <a:rPr lang="en-US" sz="1400" dirty="0" smtClean="0"/>
              <a:t>Difference of presented motion direction from prior mean</a:t>
            </a:r>
            <a:endParaRPr lang="en-US" sz="1400" dirty="0"/>
          </a:p>
        </p:txBody>
      </p:sp>
      <p:sp>
        <p:nvSpPr>
          <p:cNvPr id="6" name="Rectangle 5"/>
          <p:cNvSpPr/>
          <p:nvPr/>
        </p:nvSpPr>
        <p:spPr>
          <a:xfrm>
            <a:off x="6448399" y="2995583"/>
            <a:ext cx="219489" cy="28190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53889" y="2995583"/>
            <a:ext cx="219489" cy="28190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5400000">
            <a:off x="9144312" y="4755888"/>
            <a:ext cx="219489" cy="28190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rot="16200000">
            <a:off x="-2100738" y="4020537"/>
            <a:ext cx="4509254" cy="307777"/>
          </a:xfrm>
          <a:prstGeom prst="rect">
            <a:avLst/>
          </a:prstGeom>
          <a:noFill/>
        </p:spPr>
        <p:txBody>
          <a:bodyPr wrap="square" rtlCol="0">
            <a:spAutoFit/>
          </a:bodyPr>
          <a:lstStyle/>
          <a:p>
            <a:r>
              <a:rPr lang="en-US" sz="1400" dirty="0" smtClean="0"/>
              <a:t>Difference of estimated motion direction from prior mean</a:t>
            </a:r>
            <a:endParaRPr lang="en-US" sz="1400" dirty="0"/>
          </a:p>
        </p:txBody>
      </p:sp>
      <p:sp>
        <p:nvSpPr>
          <p:cNvPr id="10" name="TextBox 9"/>
          <p:cNvSpPr txBox="1"/>
          <p:nvPr/>
        </p:nvSpPr>
        <p:spPr>
          <a:xfrm>
            <a:off x="6937100" y="6121275"/>
            <a:ext cx="5909911" cy="307777"/>
          </a:xfrm>
          <a:prstGeom prst="rect">
            <a:avLst/>
          </a:prstGeom>
          <a:noFill/>
        </p:spPr>
        <p:txBody>
          <a:bodyPr wrap="square" rtlCol="0">
            <a:spAutoFit/>
          </a:bodyPr>
          <a:lstStyle/>
          <a:p>
            <a:r>
              <a:rPr lang="en-US" sz="1400" dirty="0" smtClean="0"/>
              <a:t>Difference of presented motion direction from prior mean</a:t>
            </a:r>
            <a:endParaRPr lang="en-US" sz="1400" dirty="0"/>
          </a:p>
        </p:txBody>
      </p:sp>
      <p:sp>
        <p:nvSpPr>
          <p:cNvPr id="11" name="TextBox 10"/>
          <p:cNvSpPr txBox="1"/>
          <p:nvPr/>
        </p:nvSpPr>
        <p:spPr>
          <a:xfrm rot="16200000">
            <a:off x="4149628" y="4020536"/>
            <a:ext cx="4509254" cy="307777"/>
          </a:xfrm>
          <a:prstGeom prst="rect">
            <a:avLst/>
          </a:prstGeom>
          <a:noFill/>
        </p:spPr>
        <p:txBody>
          <a:bodyPr wrap="square" rtlCol="0">
            <a:spAutoFit/>
          </a:bodyPr>
          <a:lstStyle/>
          <a:p>
            <a:r>
              <a:rPr lang="en-US" sz="1400" dirty="0" smtClean="0"/>
              <a:t>Difference of estimated motion direction from prior mean</a:t>
            </a:r>
            <a:endParaRPr lang="en-US" sz="1400" dirty="0"/>
          </a:p>
        </p:txBody>
      </p:sp>
      <p:sp>
        <p:nvSpPr>
          <p:cNvPr id="1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19436D"/>
                </a:solidFill>
              </a:rPr>
              <a:t>4. Dynamics? </a:t>
            </a:r>
            <a:endParaRPr lang="en-US" b="1" dirty="0">
              <a:solidFill>
                <a:srgbClr val="19436D"/>
              </a:solidFill>
            </a:endParaRPr>
          </a:p>
        </p:txBody>
      </p:sp>
      <p:sp>
        <p:nvSpPr>
          <p:cNvPr id="13" name="TextBox 12"/>
          <p:cNvSpPr txBox="1"/>
          <p:nvPr/>
        </p:nvSpPr>
        <p:spPr>
          <a:xfrm>
            <a:off x="1655169" y="1506023"/>
            <a:ext cx="4261338" cy="523220"/>
          </a:xfrm>
          <a:prstGeom prst="rect">
            <a:avLst/>
          </a:prstGeom>
          <a:noFill/>
        </p:spPr>
        <p:txBody>
          <a:bodyPr wrap="square" rtlCol="0">
            <a:spAutoFit/>
          </a:bodyPr>
          <a:lstStyle/>
          <a:p>
            <a:r>
              <a:rPr lang="en-US" sz="2800" b="1" dirty="0" smtClean="0"/>
              <a:t>Block 1, 2 &amp; 3</a:t>
            </a:r>
            <a:endParaRPr lang="en-US" sz="2800" b="1" dirty="0"/>
          </a:p>
        </p:txBody>
      </p:sp>
      <p:sp>
        <p:nvSpPr>
          <p:cNvPr id="14" name="TextBox 13"/>
          <p:cNvSpPr txBox="1"/>
          <p:nvPr/>
        </p:nvSpPr>
        <p:spPr>
          <a:xfrm>
            <a:off x="8532919" y="1477866"/>
            <a:ext cx="4261338" cy="523220"/>
          </a:xfrm>
          <a:prstGeom prst="rect">
            <a:avLst/>
          </a:prstGeom>
          <a:noFill/>
        </p:spPr>
        <p:txBody>
          <a:bodyPr wrap="square" rtlCol="0">
            <a:spAutoFit/>
          </a:bodyPr>
          <a:lstStyle/>
          <a:p>
            <a:r>
              <a:rPr lang="en-US" sz="2800" b="1" dirty="0" smtClean="0"/>
              <a:t>Block 4</a:t>
            </a:r>
            <a:endParaRPr lang="en-US" sz="2800" b="1" dirty="0"/>
          </a:p>
        </p:txBody>
      </p:sp>
    </p:spTree>
    <p:extLst>
      <p:ext uri="{BB962C8B-B14F-4D97-AF65-F5344CB8AC3E}">
        <p14:creationId xmlns:p14="http://schemas.microsoft.com/office/powerpoint/2010/main" val="13459256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9436D"/>
                </a:solidFill>
              </a:rPr>
              <a:t>Introduction</a:t>
            </a:r>
          </a:p>
        </p:txBody>
      </p:sp>
      <p:sp>
        <p:nvSpPr>
          <p:cNvPr id="3" name="Content Placeholder 2"/>
          <p:cNvSpPr>
            <a:spLocks noGrp="1"/>
          </p:cNvSpPr>
          <p:nvPr>
            <p:ph idx="1"/>
          </p:nvPr>
        </p:nvSpPr>
        <p:spPr>
          <a:xfrm>
            <a:off x="838200" y="2300289"/>
            <a:ext cx="10668000" cy="4424362"/>
          </a:xfrm>
        </p:spPr>
        <p:txBody>
          <a:bodyPr>
            <a:normAutofit/>
          </a:bodyPr>
          <a:lstStyle/>
          <a:p>
            <a:r>
              <a:rPr lang="en-US" sz="1800" b="1" dirty="0">
                <a:solidFill>
                  <a:srgbClr val="19436D"/>
                </a:solidFill>
              </a:rPr>
              <a:t>Challenging!</a:t>
            </a:r>
          </a:p>
          <a:p>
            <a:pPr lvl="1"/>
            <a:r>
              <a:rPr lang="en-US" sz="1800" dirty="0">
                <a:solidFill>
                  <a:srgbClr val="19436D"/>
                </a:solidFill>
              </a:rPr>
              <a:t>Heterogeneous spectrum of symptoms</a:t>
            </a:r>
          </a:p>
          <a:p>
            <a:pPr lvl="2"/>
            <a:r>
              <a:rPr lang="en-US" sz="1600" dirty="0">
                <a:solidFill>
                  <a:srgbClr val="19436D"/>
                </a:solidFill>
              </a:rPr>
              <a:t>Higher-level social symptoms</a:t>
            </a:r>
          </a:p>
          <a:p>
            <a:pPr lvl="2"/>
            <a:r>
              <a:rPr lang="en-US" sz="1600" dirty="0">
                <a:solidFill>
                  <a:srgbClr val="19436D"/>
                </a:solidFill>
              </a:rPr>
              <a:t>Lower-level perceptual symptoms </a:t>
            </a:r>
            <a:br>
              <a:rPr lang="en-US" sz="1600" dirty="0">
                <a:solidFill>
                  <a:srgbClr val="19436D"/>
                </a:solidFill>
              </a:rPr>
            </a:br>
            <a:endParaRPr lang="en-US" sz="1600" dirty="0">
              <a:solidFill>
                <a:srgbClr val="19436D"/>
              </a:solidFill>
            </a:endParaRPr>
          </a:p>
          <a:p>
            <a:r>
              <a:rPr lang="en-US" sz="1800" b="1" dirty="0">
                <a:solidFill>
                  <a:srgbClr val="19436D"/>
                </a:solidFill>
              </a:rPr>
              <a:t>Domain specific theories</a:t>
            </a:r>
          </a:p>
          <a:p>
            <a:pPr lvl="1"/>
            <a:r>
              <a:rPr lang="en-US" sz="1800" dirty="0">
                <a:solidFill>
                  <a:srgbClr val="19436D"/>
                </a:solidFill>
              </a:rPr>
              <a:t>Theory of Mind (Baron-Cohen, 2000)</a:t>
            </a:r>
            <a:r>
              <a:rPr lang="nl-NL" sz="1800" dirty="0">
                <a:solidFill>
                  <a:srgbClr val="19436D"/>
                </a:solidFill>
              </a:rPr>
              <a:t> </a:t>
            </a:r>
            <a:r>
              <a:rPr lang="en-US" sz="1800" dirty="0">
                <a:solidFill>
                  <a:srgbClr val="19436D"/>
                </a:solidFill>
                <a:sym typeface="Wingdings" panose="05000000000000000000" pitchFamily="2" charset="2"/>
              </a:rPr>
              <a:t> Social symptoms </a:t>
            </a:r>
          </a:p>
          <a:p>
            <a:pPr lvl="1"/>
            <a:r>
              <a:rPr lang="en-US" sz="1800" dirty="0">
                <a:solidFill>
                  <a:srgbClr val="19436D"/>
                </a:solidFill>
                <a:sym typeface="Wingdings" panose="05000000000000000000" pitchFamily="2" charset="2"/>
              </a:rPr>
              <a:t>Weak Central Coherence </a:t>
            </a:r>
            <a:r>
              <a:rPr lang="en-US" sz="1800" dirty="0">
                <a:solidFill>
                  <a:srgbClr val="19436D"/>
                </a:solidFill>
              </a:rPr>
              <a:t>(</a:t>
            </a:r>
            <a:r>
              <a:rPr lang="en-US" sz="1800" dirty="0" err="1">
                <a:solidFill>
                  <a:srgbClr val="19436D"/>
                </a:solidFill>
              </a:rPr>
              <a:t>Happé</a:t>
            </a:r>
            <a:r>
              <a:rPr lang="en-US" sz="1800" dirty="0">
                <a:solidFill>
                  <a:srgbClr val="19436D"/>
                </a:solidFill>
              </a:rPr>
              <a:t> &amp; </a:t>
            </a:r>
            <a:r>
              <a:rPr lang="en-US" sz="1800" dirty="0" err="1">
                <a:solidFill>
                  <a:srgbClr val="19436D"/>
                </a:solidFill>
              </a:rPr>
              <a:t>Frith</a:t>
            </a:r>
            <a:r>
              <a:rPr lang="en-US" sz="1800" dirty="0">
                <a:solidFill>
                  <a:srgbClr val="19436D"/>
                </a:solidFill>
              </a:rPr>
              <a:t>, 2006)</a:t>
            </a:r>
            <a:r>
              <a:rPr lang="nl-NL" sz="1800" dirty="0">
                <a:solidFill>
                  <a:srgbClr val="19436D"/>
                </a:solidFill>
              </a:rPr>
              <a:t> </a:t>
            </a:r>
            <a:r>
              <a:rPr lang="en-US" sz="1800" dirty="0">
                <a:solidFill>
                  <a:srgbClr val="19436D"/>
                </a:solidFill>
                <a:sym typeface="Wingdings" panose="05000000000000000000" pitchFamily="2" charset="2"/>
              </a:rPr>
              <a:t>  Perceptual symptoms </a:t>
            </a:r>
            <a:br>
              <a:rPr lang="en-US" sz="1800" dirty="0">
                <a:solidFill>
                  <a:srgbClr val="19436D"/>
                </a:solidFill>
                <a:sym typeface="Wingdings" panose="05000000000000000000" pitchFamily="2" charset="2"/>
              </a:rPr>
            </a:br>
            <a:endParaRPr lang="en-US" sz="1800" dirty="0">
              <a:solidFill>
                <a:srgbClr val="19436D"/>
              </a:solidFill>
              <a:sym typeface="Wingdings" panose="05000000000000000000" pitchFamily="2" charset="2"/>
            </a:endParaRPr>
          </a:p>
          <a:p>
            <a:r>
              <a:rPr lang="en-US" sz="1800" b="1" dirty="0">
                <a:solidFill>
                  <a:srgbClr val="19436D"/>
                </a:solidFill>
                <a:sym typeface="Wingdings" panose="05000000000000000000" pitchFamily="2" charset="2"/>
              </a:rPr>
              <a:t>Domain general theories</a:t>
            </a:r>
          </a:p>
          <a:p>
            <a:pPr lvl="1"/>
            <a:r>
              <a:rPr lang="en-US" sz="1800" dirty="0">
                <a:solidFill>
                  <a:srgbClr val="19436D"/>
                </a:solidFill>
                <a:sym typeface="Wingdings" panose="05000000000000000000" pitchFamily="2" charset="2"/>
              </a:rPr>
              <a:t>Theories based on </a:t>
            </a:r>
            <a:r>
              <a:rPr lang="en-US" sz="1800" b="1" dirty="0">
                <a:solidFill>
                  <a:srgbClr val="19436D"/>
                </a:solidFill>
                <a:sym typeface="Wingdings" panose="05000000000000000000" pitchFamily="2" charset="2"/>
              </a:rPr>
              <a:t>predictive coding framework </a:t>
            </a:r>
            <a:r>
              <a:rPr lang="en-US" sz="1800" dirty="0">
                <a:solidFill>
                  <a:srgbClr val="19436D"/>
                </a:solidFill>
                <a:sym typeface="Wingdings" panose="05000000000000000000" pitchFamily="2" charset="2"/>
              </a:rPr>
              <a:t>propose unifying mechanistic explanations of symptoms </a:t>
            </a:r>
          </a:p>
        </p:txBody>
      </p:sp>
      <p:sp>
        <p:nvSpPr>
          <p:cNvPr id="5" name="TextBox 4"/>
          <p:cNvSpPr txBox="1"/>
          <p:nvPr/>
        </p:nvSpPr>
        <p:spPr>
          <a:xfrm>
            <a:off x="838200" y="1645890"/>
            <a:ext cx="1794081" cy="461665"/>
          </a:xfrm>
          <a:prstGeom prst="rect">
            <a:avLst/>
          </a:prstGeom>
          <a:noFill/>
        </p:spPr>
        <p:txBody>
          <a:bodyPr wrap="none" rtlCol="0">
            <a:spAutoFit/>
          </a:bodyPr>
          <a:lstStyle/>
          <a:p>
            <a:r>
              <a:rPr lang="en-US" sz="2400" u="sng" dirty="0">
                <a:solidFill>
                  <a:srgbClr val="19436D"/>
                </a:solidFill>
              </a:rPr>
              <a:t>ASD theories</a:t>
            </a:r>
          </a:p>
        </p:txBody>
      </p:sp>
      <p:sp>
        <p:nvSpPr>
          <p:cNvPr id="7" name="Slide Number Placeholder 6"/>
          <p:cNvSpPr>
            <a:spLocks noGrp="1"/>
          </p:cNvSpPr>
          <p:nvPr>
            <p:ph type="sldNum" sz="quarter" idx="12"/>
          </p:nvPr>
        </p:nvSpPr>
        <p:spPr/>
        <p:txBody>
          <a:bodyPr/>
          <a:lstStyle/>
          <a:p>
            <a:fld id="{133F7363-F82C-4421-9BB9-06B477198B13}" type="slidenum">
              <a:rPr lang="en-US" smtClean="0"/>
              <a:t>3</a:t>
            </a:fld>
            <a:endParaRPr lang="en-US"/>
          </a:p>
        </p:txBody>
      </p:sp>
    </p:spTree>
    <p:extLst>
      <p:ext uri="{BB962C8B-B14F-4D97-AF65-F5344CB8AC3E}">
        <p14:creationId xmlns:p14="http://schemas.microsoft.com/office/powerpoint/2010/main" val="221051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23294" y="1688124"/>
            <a:ext cx="8440615" cy="5169876"/>
          </a:xfrm>
          <a:prstGeom prst="rect">
            <a:avLst/>
          </a:prstGeom>
        </p:spPr>
      </p:pic>
      <p:sp>
        <p:nvSpPr>
          <p:cNvPr id="3"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19436D"/>
                </a:solidFill>
              </a:rPr>
              <a:t>4. Dynamics? </a:t>
            </a:r>
            <a:endParaRPr lang="en-US" b="1" dirty="0">
              <a:solidFill>
                <a:srgbClr val="19436D"/>
              </a:solidFill>
            </a:endParaRPr>
          </a:p>
        </p:txBody>
      </p:sp>
      <p:sp>
        <p:nvSpPr>
          <p:cNvPr id="4" name="TextBox 3"/>
          <p:cNvSpPr txBox="1"/>
          <p:nvPr/>
        </p:nvSpPr>
        <p:spPr>
          <a:xfrm>
            <a:off x="2215662" y="1156597"/>
            <a:ext cx="7069015" cy="400110"/>
          </a:xfrm>
          <a:prstGeom prst="rect">
            <a:avLst/>
          </a:prstGeom>
          <a:noFill/>
        </p:spPr>
        <p:txBody>
          <a:bodyPr wrap="square" rtlCol="0">
            <a:spAutoFit/>
          </a:bodyPr>
          <a:lstStyle/>
          <a:p>
            <a:r>
              <a:rPr lang="en-US" sz="2000" b="1" dirty="0" smtClean="0"/>
              <a:t>Slope per 100 trials per condition for each group</a:t>
            </a:r>
            <a:endParaRPr lang="en-US" sz="2000" b="1" dirty="0"/>
          </a:p>
        </p:txBody>
      </p:sp>
    </p:spTree>
    <p:extLst>
      <p:ext uri="{BB962C8B-B14F-4D97-AF65-F5344CB8AC3E}">
        <p14:creationId xmlns:p14="http://schemas.microsoft.com/office/powerpoint/2010/main" val="9923797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893277" y="1475472"/>
            <a:ext cx="8405446" cy="5382528"/>
          </a:xfrm>
          <a:prstGeom prst="rect">
            <a:avLst/>
          </a:prstGeom>
        </p:spPr>
      </p:pic>
      <p:sp>
        <p:nvSpPr>
          <p:cNvPr id="3"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19436D"/>
                </a:solidFill>
              </a:rPr>
              <a:t>4. Dynamics? </a:t>
            </a:r>
            <a:endParaRPr lang="en-US" b="1" dirty="0">
              <a:solidFill>
                <a:srgbClr val="19436D"/>
              </a:solidFill>
            </a:endParaRPr>
          </a:p>
        </p:txBody>
      </p:sp>
      <p:sp>
        <p:nvSpPr>
          <p:cNvPr id="4" name="TextBox 3"/>
          <p:cNvSpPr txBox="1"/>
          <p:nvPr/>
        </p:nvSpPr>
        <p:spPr>
          <a:xfrm>
            <a:off x="2356339" y="1027906"/>
            <a:ext cx="7069015" cy="400110"/>
          </a:xfrm>
          <a:prstGeom prst="rect">
            <a:avLst/>
          </a:prstGeom>
          <a:noFill/>
        </p:spPr>
        <p:txBody>
          <a:bodyPr wrap="square" rtlCol="0">
            <a:spAutoFit/>
          </a:bodyPr>
          <a:lstStyle/>
          <a:p>
            <a:r>
              <a:rPr lang="en-US" sz="2000" b="1" dirty="0" smtClean="0"/>
              <a:t>Intercept per 100 trials per condition for each group</a:t>
            </a:r>
            <a:endParaRPr lang="en-US" sz="2000" b="1" dirty="0"/>
          </a:p>
        </p:txBody>
      </p:sp>
    </p:spTree>
    <p:extLst>
      <p:ext uri="{BB962C8B-B14F-4D97-AF65-F5344CB8AC3E}">
        <p14:creationId xmlns:p14="http://schemas.microsoft.com/office/powerpoint/2010/main" val="532152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26235" y="1864226"/>
            <a:ext cx="8091763" cy="4993774"/>
          </a:xfrm>
          <a:prstGeom prst="rect">
            <a:avLst/>
          </a:prstGeom>
        </p:spPr>
      </p:pic>
      <p:sp>
        <p:nvSpPr>
          <p:cNvPr id="3" name="TextBox 2"/>
          <p:cNvSpPr txBox="1"/>
          <p:nvPr/>
        </p:nvSpPr>
        <p:spPr>
          <a:xfrm>
            <a:off x="1946400" y="1156340"/>
            <a:ext cx="7051431" cy="707886"/>
          </a:xfrm>
          <a:prstGeom prst="rect">
            <a:avLst/>
          </a:prstGeom>
          <a:noFill/>
        </p:spPr>
        <p:txBody>
          <a:bodyPr wrap="square" rtlCol="0">
            <a:spAutoFit/>
          </a:bodyPr>
          <a:lstStyle/>
          <a:p>
            <a:r>
              <a:rPr lang="en-US" sz="2000" b="1" dirty="0" smtClean="0"/>
              <a:t>Instantaneous Bayesian slope in last 20 trials before shift and first 20 trials after shift</a:t>
            </a:r>
            <a:endParaRPr lang="en-US" sz="2000" b="1" dirty="0"/>
          </a:p>
        </p:txBody>
      </p:sp>
      <p:sp>
        <p:nvSpPr>
          <p:cNvPr id="4" name="Rectangle 3"/>
          <p:cNvSpPr/>
          <p:nvPr/>
        </p:nvSpPr>
        <p:spPr>
          <a:xfrm>
            <a:off x="4695093" y="6594487"/>
            <a:ext cx="1459523" cy="4044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631831" y="6392264"/>
            <a:ext cx="2063262" cy="465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900689" y="6418695"/>
            <a:ext cx="2063262" cy="465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557512" y="6409821"/>
            <a:ext cx="1131277" cy="369332"/>
          </a:xfrm>
          <a:prstGeom prst="rect">
            <a:avLst/>
          </a:prstGeom>
          <a:noFill/>
        </p:spPr>
        <p:txBody>
          <a:bodyPr wrap="square" rtlCol="0">
            <a:spAutoFit/>
          </a:bodyPr>
          <a:lstStyle/>
          <a:p>
            <a:r>
              <a:rPr lang="en-US" dirty="0" smtClean="0"/>
              <a:t>Last 20</a:t>
            </a:r>
            <a:endParaRPr lang="en-US" dirty="0"/>
          </a:p>
        </p:txBody>
      </p:sp>
      <p:sp>
        <p:nvSpPr>
          <p:cNvPr id="8" name="TextBox 7"/>
          <p:cNvSpPr txBox="1"/>
          <p:nvPr/>
        </p:nvSpPr>
        <p:spPr>
          <a:xfrm>
            <a:off x="4010234" y="6365521"/>
            <a:ext cx="1131277" cy="369332"/>
          </a:xfrm>
          <a:prstGeom prst="rect">
            <a:avLst/>
          </a:prstGeom>
          <a:noFill/>
        </p:spPr>
        <p:txBody>
          <a:bodyPr wrap="square" rtlCol="0">
            <a:spAutoFit/>
          </a:bodyPr>
          <a:lstStyle/>
          <a:p>
            <a:r>
              <a:rPr lang="en-US" dirty="0" smtClean="0"/>
              <a:t>First 20</a:t>
            </a:r>
            <a:endParaRPr lang="en-US" dirty="0"/>
          </a:p>
        </p:txBody>
      </p:sp>
      <p:sp>
        <p:nvSpPr>
          <p:cNvPr id="9" name="TextBox 8"/>
          <p:cNvSpPr txBox="1"/>
          <p:nvPr/>
        </p:nvSpPr>
        <p:spPr>
          <a:xfrm>
            <a:off x="5791940" y="6383403"/>
            <a:ext cx="1131277" cy="369332"/>
          </a:xfrm>
          <a:prstGeom prst="rect">
            <a:avLst/>
          </a:prstGeom>
          <a:noFill/>
        </p:spPr>
        <p:txBody>
          <a:bodyPr wrap="square" rtlCol="0">
            <a:spAutoFit/>
          </a:bodyPr>
          <a:lstStyle/>
          <a:p>
            <a:r>
              <a:rPr lang="en-US" dirty="0" smtClean="0"/>
              <a:t>Last 20</a:t>
            </a:r>
            <a:endParaRPr lang="en-US" dirty="0"/>
          </a:p>
        </p:txBody>
      </p:sp>
      <p:sp>
        <p:nvSpPr>
          <p:cNvPr id="10" name="TextBox 9"/>
          <p:cNvSpPr txBox="1"/>
          <p:nvPr/>
        </p:nvSpPr>
        <p:spPr>
          <a:xfrm>
            <a:off x="7244662" y="6339103"/>
            <a:ext cx="1131277" cy="369332"/>
          </a:xfrm>
          <a:prstGeom prst="rect">
            <a:avLst/>
          </a:prstGeom>
          <a:noFill/>
        </p:spPr>
        <p:txBody>
          <a:bodyPr wrap="square" rtlCol="0">
            <a:spAutoFit/>
          </a:bodyPr>
          <a:lstStyle/>
          <a:p>
            <a:r>
              <a:rPr lang="en-US" dirty="0" smtClean="0"/>
              <a:t>First 20</a:t>
            </a:r>
            <a:endParaRPr lang="en-US" dirty="0"/>
          </a:p>
        </p:txBody>
      </p:sp>
      <p:sp>
        <p:nvSpPr>
          <p:cNvPr id="1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19436D"/>
                </a:solidFill>
              </a:rPr>
              <a:t>4. Dynamics? </a:t>
            </a:r>
            <a:endParaRPr lang="en-US" b="1" dirty="0">
              <a:solidFill>
                <a:srgbClr val="19436D"/>
              </a:solidFill>
            </a:endParaRPr>
          </a:p>
        </p:txBody>
      </p:sp>
    </p:spTree>
    <p:extLst>
      <p:ext uri="{BB962C8B-B14F-4D97-AF65-F5344CB8AC3E}">
        <p14:creationId xmlns:p14="http://schemas.microsoft.com/office/powerpoint/2010/main" val="36080928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21910" y="1846641"/>
            <a:ext cx="8376699" cy="5169620"/>
          </a:xfrm>
          <a:prstGeom prst="rect">
            <a:avLst/>
          </a:prstGeom>
        </p:spPr>
      </p:pic>
      <p:sp>
        <p:nvSpPr>
          <p:cNvPr id="4" name="TextBox 3"/>
          <p:cNvSpPr txBox="1"/>
          <p:nvPr/>
        </p:nvSpPr>
        <p:spPr>
          <a:xfrm>
            <a:off x="2303585" y="1174181"/>
            <a:ext cx="7069015" cy="707886"/>
          </a:xfrm>
          <a:prstGeom prst="rect">
            <a:avLst/>
          </a:prstGeom>
          <a:noFill/>
        </p:spPr>
        <p:txBody>
          <a:bodyPr wrap="square" rtlCol="0">
            <a:spAutoFit/>
          </a:bodyPr>
          <a:lstStyle/>
          <a:p>
            <a:r>
              <a:rPr lang="en-US" sz="2000" b="1" dirty="0" smtClean="0"/>
              <a:t>Difference in slope between last 20 trials and first 20 trials per condition per group</a:t>
            </a:r>
            <a:endParaRPr lang="en-US" sz="2000" b="1" dirty="0"/>
          </a:p>
        </p:txBody>
      </p:sp>
      <p:sp>
        <p:nvSpPr>
          <p:cNvPr id="5"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19436D"/>
                </a:solidFill>
              </a:rPr>
              <a:t>4. Dynamics? </a:t>
            </a:r>
            <a:endParaRPr lang="en-US" b="1" dirty="0">
              <a:solidFill>
                <a:srgbClr val="19436D"/>
              </a:solidFill>
            </a:endParaRPr>
          </a:p>
        </p:txBody>
      </p:sp>
    </p:spTree>
    <p:extLst>
      <p:ext uri="{BB962C8B-B14F-4D97-AF65-F5344CB8AC3E}">
        <p14:creationId xmlns:p14="http://schemas.microsoft.com/office/powerpoint/2010/main" val="16878478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19436D"/>
                </a:solidFill>
              </a:rPr>
              <a:t>2. Structural priors?</a:t>
            </a:r>
            <a:endParaRPr lang="en-US" b="1" dirty="0">
              <a:solidFill>
                <a:srgbClr val="19436D"/>
              </a:solidFill>
            </a:endParaRPr>
          </a:p>
        </p:txBody>
      </p:sp>
      <p:pic>
        <p:nvPicPr>
          <p:cNvPr id="5" name="Picture 4"/>
          <p:cNvPicPr/>
          <p:nvPr/>
        </p:nvPicPr>
        <p:blipFill>
          <a:blip r:embed="rId2"/>
          <a:stretch>
            <a:fillRect/>
          </a:stretch>
        </p:blipFill>
        <p:spPr>
          <a:xfrm>
            <a:off x="1713297" y="1222408"/>
            <a:ext cx="8509935" cy="5332395"/>
          </a:xfrm>
          <a:prstGeom prst="rect">
            <a:avLst/>
          </a:prstGeom>
        </p:spPr>
      </p:pic>
    </p:spTree>
    <p:extLst>
      <p:ext uri="{BB962C8B-B14F-4D97-AF65-F5344CB8AC3E}">
        <p14:creationId xmlns:p14="http://schemas.microsoft.com/office/powerpoint/2010/main" val="2369841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15047" y="1529000"/>
            <a:ext cx="6161905" cy="3800000"/>
          </a:xfrm>
          <a:prstGeom prst="rect">
            <a:avLst/>
          </a:prstGeom>
        </p:spPr>
      </p:pic>
    </p:spTree>
    <p:extLst>
      <p:ext uri="{BB962C8B-B14F-4D97-AF65-F5344CB8AC3E}">
        <p14:creationId xmlns:p14="http://schemas.microsoft.com/office/powerpoint/2010/main" val="3985366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15047" y="1529000"/>
            <a:ext cx="6161905" cy="3800000"/>
          </a:xfrm>
          <a:prstGeom prst="rect">
            <a:avLst/>
          </a:prstGeom>
        </p:spPr>
      </p:pic>
    </p:spTree>
    <p:extLst>
      <p:ext uri="{BB962C8B-B14F-4D97-AF65-F5344CB8AC3E}">
        <p14:creationId xmlns:p14="http://schemas.microsoft.com/office/powerpoint/2010/main" val="3702613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85481" y="571500"/>
            <a:ext cx="9477293" cy="5733762"/>
          </a:xfrm>
          <a:prstGeom prst="rect">
            <a:avLst/>
          </a:prstGeom>
        </p:spPr>
      </p:pic>
    </p:spTree>
    <p:extLst>
      <p:ext uri="{BB962C8B-B14F-4D97-AF65-F5344CB8AC3E}">
        <p14:creationId xmlns:p14="http://schemas.microsoft.com/office/powerpoint/2010/main" val="3210772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52074" y="426514"/>
            <a:ext cx="8714398" cy="5740610"/>
          </a:xfrm>
          <a:prstGeom prst="rect">
            <a:avLst/>
          </a:prstGeom>
        </p:spPr>
      </p:pic>
    </p:spTree>
    <p:extLst>
      <p:ext uri="{BB962C8B-B14F-4D97-AF65-F5344CB8AC3E}">
        <p14:creationId xmlns:p14="http://schemas.microsoft.com/office/powerpoint/2010/main" val="2665136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9436D"/>
                </a:solidFill>
              </a:rPr>
              <a:t>Introduction</a:t>
            </a:r>
          </a:p>
        </p:txBody>
      </p:sp>
      <p:sp>
        <p:nvSpPr>
          <p:cNvPr id="3" name="Content Placeholder 2"/>
          <p:cNvSpPr>
            <a:spLocks noGrp="1"/>
          </p:cNvSpPr>
          <p:nvPr>
            <p:ph idx="1"/>
          </p:nvPr>
        </p:nvSpPr>
        <p:spPr>
          <a:xfrm>
            <a:off x="817644" y="2134404"/>
            <a:ext cx="10515600" cy="4351338"/>
          </a:xfrm>
        </p:spPr>
        <p:txBody>
          <a:bodyPr>
            <a:normAutofit/>
          </a:bodyPr>
          <a:lstStyle/>
          <a:p>
            <a:r>
              <a:rPr lang="en-US" sz="1800" dirty="0">
                <a:solidFill>
                  <a:srgbClr val="19436D"/>
                </a:solidFill>
              </a:rPr>
              <a:t>Hierarchical neurocognitive framework</a:t>
            </a:r>
          </a:p>
          <a:p>
            <a:r>
              <a:rPr lang="en-US" sz="1800" dirty="0">
                <a:solidFill>
                  <a:srgbClr val="19436D"/>
                </a:solidFill>
              </a:rPr>
              <a:t>Rooted in Bayesian inference </a:t>
            </a:r>
          </a:p>
        </p:txBody>
      </p:sp>
      <p:sp>
        <p:nvSpPr>
          <p:cNvPr id="5" name="TextBox 4"/>
          <p:cNvSpPr txBox="1"/>
          <p:nvPr/>
        </p:nvSpPr>
        <p:spPr>
          <a:xfrm>
            <a:off x="838200" y="1672739"/>
            <a:ext cx="2486578" cy="461665"/>
          </a:xfrm>
          <a:prstGeom prst="rect">
            <a:avLst/>
          </a:prstGeom>
          <a:noFill/>
        </p:spPr>
        <p:txBody>
          <a:bodyPr wrap="none" rtlCol="0">
            <a:spAutoFit/>
          </a:bodyPr>
          <a:lstStyle/>
          <a:p>
            <a:r>
              <a:rPr lang="en-US" sz="2400" u="sng" dirty="0">
                <a:solidFill>
                  <a:srgbClr val="19436D"/>
                </a:solidFill>
              </a:rPr>
              <a:t>Predictive coding </a:t>
            </a:r>
          </a:p>
        </p:txBody>
      </p:sp>
      <p:sp>
        <p:nvSpPr>
          <p:cNvPr id="6" name="Slide Number Placeholder 5"/>
          <p:cNvSpPr>
            <a:spLocks noGrp="1"/>
          </p:cNvSpPr>
          <p:nvPr>
            <p:ph type="sldNum" sz="quarter" idx="12"/>
          </p:nvPr>
        </p:nvSpPr>
        <p:spPr/>
        <p:txBody>
          <a:bodyPr/>
          <a:lstStyle/>
          <a:p>
            <a:fld id="{133F7363-F82C-4421-9BB9-06B477198B13}" type="slidenum">
              <a:rPr lang="en-US" smtClean="0"/>
              <a:t>4</a:t>
            </a:fld>
            <a:endParaRPr lang="en-US"/>
          </a:p>
        </p:txBody>
      </p:sp>
      <mc:AlternateContent xmlns:mc="http://schemas.openxmlformats.org/markup-compatibility/2006" xmlns:a14="http://schemas.microsoft.com/office/drawing/2010/main">
        <mc:Choice Requires="a14">
          <p:sp>
            <p:nvSpPr>
              <p:cNvPr id="7" name="TextBox 4"/>
              <p:cNvSpPr txBox="1"/>
              <p:nvPr/>
            </p:nvSpPr>
            <p:spPr>
              <a:xfrm>
                <a:off x="6444582" y="2028777"/>
                <a:ext cx="5207130" cy="619144"/>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B879E1"/>
                              </a:solidFill>
                              <a:latin typeface="Cambria Math" panose="02040503050406030204" pitchFamily="18" charset="0"/>
                            </a:rPr>
                          </m:ctrlPr>
                        </m:sSubPr>
                        <m:e>
                          <m:r>
                            <a:rPr lang="en-US" sz="2000" b="1" i="1" smtClean="0">
                              <a:solidFill>
                                <a:srgbClr val="B879E1"/>
                              </a:solidFill>
                              <a:latin typeface="Cambria Math" panose="02040503050406030204" pitchFamily="18" charset="0"/>
                              <a:ea typeface="Cambria Math" panose="02040503050406030204" pitchFamily="18" charset="0"/>
                            </a:rPr>
                            <m:t>𝝁</m:t>
                          </m:r>
                        </m:e>
                        <m:sub>
                          <m:r>
                            <a:rPr lang="nl-BE" sz="2000" b="1" i="1" smtClean="0">
                              <a:solidFill>
                                <a:srgbClr val="B879E1"/>
                              </a:solidFill>
                              <a:latin typeface="Cambria Math" panose="02040503050406030204" pitchFamily="18" charset="0"/>
                            </a:rPr>
                            <m:t>𝒑𝒐𝒔𝒕𝒆𝒓𝒊𝒐𝒓</m:t>
                          </m:r>
                        </m:sub>
                      </m:sSub>
                      <m:r>
                        <a:rPr lang="nl-BE" sz="2000" b="1" i="1" smtClean="0">
                          <a:solidFill>
                            <a:srgbClr val="19436D"/>
                          </a:solidFill>
                          <a:latin typeface="Cambria Math" panose="02040503050406030204" pitchFamily="18" charset="0"/>
                        </a:rPr>
                        <m:t>=</m:t>
                      </m:r>
                      <m:r>
                        <a:rPr lang="nl-BE" sz="2000" b="1" i="1" smtClean="0">
                          <a:latin typeface="Cambria Math" panose="02040503050406030204" pitchFamily="18" charset="0"/>
                        </a:rPr>
                        <m:t> </m:t>
                      </m:r>
                      <m:sSub>
                        <m:sSubPr>
                          <m:ctrlPr>
                            <a:rPr lang="nl-BE" sz="2000" b="1" i="1" smtClean="0">
                              <a:solidFill>
                                <a:srgbClr val="CA2D0F"/>
                              </a:solidFill>
                              <a:latin typeface="Cambria Math" panose="02040503050406030204" pitchFamily="18" charset="0"/>
                            </a:rPr>
                          </m:ctrlPr>
                        </m:sSubPr>
                        <m:e>
                          <m:r>
                            <a:rPr lang="nl-BE" sz="2000" b="1" i="1" smtClean="0">
                              <a:solidFill>
                                <a:srgbClr val="CA2D0F"/>
                              </a:solidFill>
                              <a:latin typeface="Cambria Math" panose="02040503050406030204" pitchFamily="18" charset="0"/>
                              <a:ea typeface="Cambria Math" panose="02040503050406030204" pitchFamily="18" charset="0"/>
                            </a:rPr>
                            <m:t>𝝁</m:t>
                          </m:r>
                        </m:e>
                        <m:sub>
                          <m:r>
                            <a:rPr lang="nl-BE" sz="2000" b="1" i="1" smtClean="0">
                              <a:solidFill>
                                <a:srgbClr val="CA2D0F"/>
                              </a:solidFill>
                              <a:latin typeface="Cambria Math" panose="02040503050406030204" pitchFamily="18" charset="0"/>
                            </a:rPr>
                            <m:t>𝒑𝒓𝒊𝒐𝒓</m:t>
                          </m:r>
                        </m:sub>
                      </m:sSub>
                      <m:r>
                        <a:rPr lang="nl-BE" sz="2000" b="1" i="1" smtClean="0">
                          <a:solidFill>
                            <a:srgbClr val="19436D"/>
                          </a:solidFill>
                          <a:latin typeface="Cambria Math" panose="02040503050406030204" pitchFamily="18" charset="0"/>
                        </a:rPr>
                        <m:t>+</m:t>
                      </m:r>
                      <m:r>
                        <a:rPr lang="nl-BE" sz="2000" b="1" i="1" smtClean="0">
                          <a:latin typeface="Cambria Math" panose="02040503050406030204" pitchFamily="18" charset="0"/>
                        </a:rPr>
                        <m:t> </m:t>
                      </m:r>
                      <m:f>
                        <m:fPr>
                          <m:ctrlPr>
                            <a:rPr lang="nl-BE" sz="2000" b="1" i="1" smtClean="0">
                              <a:latin typeface="Cambria Math" panose="02040503050406030204" pitchFamily="18" charset="0"/>
                            </a:rPr>
                          </m:ctrlPr>
                        </m:fPr>
                        <m:num>
                          <m:sSub>
                            <m:sSubPr>
                              <m:ctrlPr>
                                <a:rPr lang="nl-BE" sz="2000" b="1" i="1" smtClean="0">
                                  <a:solidFill>
                                    <a:srgbClr val="2D79C4"/>
                                  </a:solidFill>
                                  <a:latin typeface="Cambria Math" panose="02040503050406030204" pitchFamily="18" charset="0"/>
                                </a:rPr>
                              </m:ctrlPr>
                            </m:sSubPr>
                            <m:e>
                              <m:r>
                                <a:rPr lang="nl-BE" sz="2000" b="1" i="1" smtClean="0">
                                  <a:solidFill>
                                    <a:srgbClr val="2D79C4"/>
                                  </a:solidFill>
                                  <a:latin typeface="Cambria Math" panose="02040503050406030204" pitchFamily="18" charset="0"/>
                                  <a:ea typeface="Cambria Math" panose="02040503050406030204" pitchFamily="18" charset="0"/>
                                </a:rPr>
                                <m:t>𝝅</m:t>
                              </m:r>
                            </m:e>
                            <m:sub>
                              <m:r>
                                <a:rPr lang="nl-BE" sz="2000" b="1" i="1" smtClean="0">
                                  <a:solidFill>
                                    <a:srgbClr val="2D79C4"/>
                                  </a:solidFill>
                                  <a:latin typeface="Cambria Math" panose="02040503050406030204" pitchFamily="18" charset="0"/>
                                </a:rPr>
                                <m:t>𝒍𝒊𝒌𝒆𝒍𝒊𝒉𝒐𝒐𝒅</m:t>
                              </m:r>
                            </m:sub>
                          </m:sSub>
                        </m:num>
                        <m:den>
                          <m:sSub>
                            <m:sSubPr>
                              <m:ctrlPr>
                                <a:rPr lang="nl-BE" sz="2000" b="1" i="1" smtClean="0">
                                  <a:solidFill>
                                    <a:srgbClr val="CA2D0F"/>
                                  </a:solidFill>
                                  <a:latin typeface="Cambria Math" panose="02040503050406030204" pitchFamily="18" charset="0"/>
                                </a:rPr>
                              </m:ctrlPr>
                            </m:sSubPr>
                            <m:e>
                              <m:r>
                                <a:rPr lang="nl-BE" sz="2000" b="1" i="1">
                                  <a:solidFill>
                                    <a:srgbClr val="CA2D0F"/>
                                  </a:solidFill>
                                  <a:latin typeface="Cambria Math" panose="02040503050406030204" pitchFamily="18" charset="0"/>
                                  <a:ea typeface="Cambria Math" panose="02040503050406030204" pitchFamily="18" charset="0"/>
                                </a:rPr>
                                <m:t>𝝅</m:t>
                              </m:r>
                            </m:e>
                            <m:sub>
                              <m:r>
                                <a:rPr lang="nl-BE" sz="2000" b="1" i="1" smtClean="0">
                                  <a:solidFill>
                                    <a:srgbClr val="CA2D0F"/>
                                  </a:solidFill>
                                  <a:latin typeface="Cambria Math" panose="02040503050406030204" pitchFamily="18" charset="0"/>
                                  <a:ea typeface="Cambria Math" panose="02040503050406030204" pitchFamily="18" charset="0"/>
                                </a:rPr>
                                <m:t>𝒑𝒓𝒊𝒐𝒓</m:t>
                              </m:r>
                            </m:sub>
                          </m:sSub>
                        </m:den>
                      </m:f>
                      <m:r>
                        <a:rPr lang="nl-BE" sz="2000" b="1" i="1" smtClean="0">
                          <a:solidFill>
                            <a:srgbClr val="19436D"/>
                          </a:solidFill>
                          <a:latin typeface="Cambria Math" panose="02040503050406030204" pitchFamily="18" charset="0"/>
                        </a:rPr>
                        <m:t>(</m:t>
                      </m:r>
                      <m:r>
                        <a:rPr lang="nl-BE" sz="2000" b="1" i="1" smtClean="0">
                          <a:solidFill>
                            <a:srgbClr val="19436D"/>
                          </a:solidFill>
                          <a:latin typeface="Cambria Math" panose="02040503050406030204" pitchFamily="18" charset="0"/>
                        </a:rPr>
                        <m:t>𝒙</m:t>
                      </m:r>
                      <m:r>
                        <a:rPr lang="nl-BE" sz="2000" b="1" i="1" smtClean="0">
                          <a:solidFill>
                            <a:srgbClr val="19436D"/>
                          </a:solidFill>
                          <a:latin typeface="Cambria Math" panose="02040503050406030204" pitchFamily="18" charset="0"/>
                        </a:rPr>
                        <m:t> − </m:t>
                      </m:r>
                      <m:sSub>
                        <m:sSubPr>
                          <m:ctrlPr>
                            <a:rPr lang="nl-BE" sz="2000" b="1" i="1" smtClean="0">
                              <a:solidFill>
                                <a:srgbClr val="CA2D0F"/>
                              </a:solidFill>
                              <a:latin typeface="Cambria Math" panose="02040503050406030204" pitchFamily="18" charset="0"/>
                            </a:rPr>
                          </m:ctrlPr>
                        </m:sSubPr>
                        <m:e>
                          <m:r>
                            <a:rPr lang="nl-BE" sz="2000" b="1" i="1" smtClean="0">
                              <a:solidFill>
                                <a:srgbClr val="CA2D0F"/>
                              </a:solidFill>
                              <a:latin typeface="Cambria Math" panose="02040503050406030204" pitchFamily="18" charset="0"/>
                              <a:ea typeface="Cambria Math" panose="02040503050406030204" pitchFamily="18" charset="0"/>
                            </a:rPr>
                            <m:t>𝝁</m:t>
                          </m:r>
                        </m:e>
                        <m:sub>
                          <m:r>
                            <a:rPr lang="nl-BE" sz="2000" b="1" i="1" smtClean="0">
                              <a:solidFill>
                                <a:srgbClr val="CA2D0F"/>
                              </a:solidFill>
                              <a:latin typeface="Cambria Math" panose="02040503050406030204" pitchFamily="18" charset="0"/>
                            </a:rPr>
                            <m:t>𝒑𝒓𝒊𝒐𝒓</m:t>
                          </m:r>
                        </m:sub>
                      </m:sSub>
                      <m:r>
                        <a:rPr lang="nl-BE" sz="2000" b="1" i="1" smtClean="0">
                          <a:solidFill>
                            <a:srgbClr val="19436D"/>
                          </a:solidFill>
                          <a:latin typeface="Cambria Math" panose="02040503050406030204" pitchFamily="18" charset="0"/>
                        </a:rPr>
                        <m:t>)</m:t>
                      </m:r>
                      <m:r>
                        <a:rPr lang="nl-BE" sz="2000" b="1" i="1" smtClean="0">
                          <a:latin typeface="Cambria Math" panose="02040503050406030204" pitchFamily="18" charset="0"/>
                        </a:rPr>
                        <m:t> </m:t>
                      </m:r>
                    </m:oMath>
                  </m:oMathPara>
                </a14:m>
                <a:endParaRPr lang="en-US" sz="2000" b="1" i="1" dirty="0"/>
              </a:p>
            </p:txBody>
          </p:sp>
        </mc:Choice>
        <mc:Fallback xmlns="">
          <p:sp>
            <p:nvSpPr>
              <p:cNvPr id="7" name="TextBox 4"/>
              <p:cNvSpPr txBox="1">
                <a:spLocks noRot="1" noChangeAspect="1" noMove="1" noResize="1" noEditPoints="1" noAdjustHandles="1" noChangeArrowheads="1" noChangeShapeType="1" noTextEdit="1"/>
              </p:cNvSpPr>
              <p:nvPr/>
            </p:nvSpPr>
            <p:spPr>
              <a:xfrm>
                <a:off x="6444582" y="2028777"/>
                <a:ext cx="5207130" cy="619144"/>
              </a:xfrm>
              <a:prstGeom prst="rect">
                <a:avLst/>
              </a:prstGeom>
              <a:blipFill>
                <a:blip r:embed="rId4"/>
                <a:stretch>
                  <a:fillRect l="-487" r="-1460" b="-14286"/>
                </a:stretch>
              </a:blipFill>
              <a:ln>
                <a:noFill/>
              </a:ln>
            </p:spPr>
            <p:txBody>
              <a:bodyPr/>
              <a:lstStyle/>
              <a:p>
                <a:r>
                  <a:rPr lang="nl-BE">
                    <a:noFill/>
                  </a:rPr>
                  <a:t> </a:t>
                </a:r>
              </a:p>
            </p:txBody>
          </p:sp>
        </mc:Fallback>
      </mc:AlternateContent>
      <p:sp>
        <p:nvSpPr>
          <p:cNvPr id="8" name="Oval 7"/>
          <p:cNvSpPr/>
          <p:nvPr/>
        </p:nvSpPr>
        <p:spPr>
          <a:xfrm>
            <a:off x="10053824" y="1764820"/>
            <a:ext cx="1597887" cy="1040419"/>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kstvak 8">
            <a:extLst>
              <a:ext uri="{FF2B5EF4-FFF2-40B4-BE49-F238E27FC236}">
                <a16:creationId xmlns:a16="http://schemas.microsoft.com/office/drawing/2014/main" id="{E0A9D0D9-F918-7A43-81A3-163E74B9325E}"/>
              </a:ext>
            </a:extLst>
          </p:cNvPr>
          <p:cNvSpPr txBox="1"/>
          <p:nvPr/>
        </p:nvSpPr>
        <p:spPr>
          <a:xfrm>
            <a:off x="11333244" y="1497173"/>
            <a:ext cx="445956" cy="400110"/>
          </a:xfrm>
          <a:prstGeom prst="rect">
            <a:avLst/>
          </a:prstGeom>
          <a:noFill/>
        </p:spPr>
        <p:txBody>
          <a:bodyPr wrap="none" rtlCol="0">
            <a:spAutoFit/>
          </a:bodyPr>
          <a:lstStyle/>
          <a:p>
            <a:r>
              <a:rPr lang="nl-BE" sz="2000" b="1" dirty="0">
                <a:solidFill>
                  <a:srgbClr val="19436D"/>
                </a:solidFill>
              </a:rPr>
              <a:t>PE</a:t>
            </a:r>
          </a:p>
        </p:txBody>
      </p:sp>
      <p:sp>
        <p:nvSpPr>
          <p:cNvPr id="10" name="Tekstvak 9">
            <a:extLst>
              <a:ext uri="{FF2B5EF4-FFF2-40B4-BE49-F238E27FC236}">
                <a16:creationId xmlns:a16="http://schemas.microsoft.com/office/drawing/2014/main" id="{04E95F25-8B53-0F45-9D62-307D757FC58C}"/>
              </a:ext>
            </a:extLst>
          </p:cNvPr>
          <p:cNvSpPr txBox="1"/>
          <p:nvPr/>
        </p:nvSpPr>
        <p:spPr>
          <a:xfrm>
            <a:off x="8040374" y="1408859"/>
            <a:ext cx="1746312" cy="400110"/>
          </a:xfrm>
          <a:prstGeom prst="rect">
            <a:avLst/>
          </a:prstGeom>
          <a:noFill/>
        </p:spPr>
        <p:txBody>
          <a:bodyPr wrap="none" rtlCol="0">
            <a:spAutoFit/>
          </a:bodyPr>
          <a:lstStyle/>
          <a:p>
            <a:r>
              <a:rPr lang="nl-BE" sz="2000" b="1" dirty="0">
                <a:solidFill>
                  <a:srgbClr val="19436D"/>
                </a:solidFill>
              </a:rPr>
              <a:t>Precision of PE</a:t>
            </a:r>
          </a:p>
        </p:txBody>
      </p:sp>
      <p:sp>
        <p:nvSpPr>
          <p:cNvPr id="11" name="Oval 7">
            <a:extLst>
              <a:ext uri="{FF2B5EF4-FFF2-40B4-BE49-F238E27FC236}">
                <a16:creationId xmlns:a16="http://schemas.microsoft.com/office/drawing/2014/main" id="{68AC91E3-7CB9-6D44-ADF7-10C49EF00A7D}"/>
              </a:ext>
            </a:extLst>
          </p:cNvPr>
          <p:cNvSpPr/>
          <p:nvPr/>
        </p:nvSpPr>
        <p:spPr>
          <a:xfrm>
            <a:off x="8830035" y="1764820"/>
            <a:ext cx="1366909" cy="107506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Rechte verbindingslijn met pijl 12">
            <a:extLst>
              <a:ext uri="{FF2B5EF4-FFF2-40B4-BE49-F238E27FC236}">
                <a16:creationId xmlns:a16="http://schemas.microsoft.com/office/drawing/2014/main" id="{6182C59F-C2CA-6340-A0AF-E904A579EB36}"/>
              </a:ext>
            </a:extLst>
          </p:cNvPr>
          <p:cNvCxnSpPr/>
          <p:nvPr/>
        </p:nvCxnSpPr>
        <p:spPr>
          <a:xfrm>
            <a:off x="2743200" y="5697415"/>
            <a:ext cx="1383323" cy="0"/>
          </a:xfrm>
          <a:prstGeom prst="straightConnector1">
            <a:avLst/>
          </a:prstGeom>
          <a:ln w="57150">
            <a:solidFill>
              <a:srgbClr val="CA2D0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a:extLst>
              <a:ext uri="{FF2B5EF4-FFF2-40B4-BE49-F238E27FC236}">
                <a16:creationId xmlns:a16="http://schemas.microsoft.com/office/drawing/2014/main" id="{5E2D0163-0E81-AF46-B9FA-57F71CBFD96A}"/>
              </a:ext>
            </a:extLst>
          </p:cNvPr>
          <p:cNvCxnSpPr/>
          <p:nvPr/>
        </p:nvCxnSpPr>
        <p:spPr>
          <a:xfrm>
            <a:off x="5404338" y="5474677"/>
            <a:ext cx="1383323" cy="0"/>
          </a:xfrm>
          <a:prstGeom prst="straightConnector1">
            <a:avLst/>
          </a:prstGeom>
          <a:ln w="57150">
            <a:solidFill>
              <a:srgbClr val="2775C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Forme libre 41"/>
          <p:cNvSpPr/>
          <p:nvPr/>
        </p:nvSpPr>
        <p:spPr>
          <a:xfrm>
            <a:off x="3434861" y="4544291"/>
            <a:ext cx="3741794" cy="1648433"/>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B371DF">
              <a:alpha val="40000"/>
            </a:srgbClr>
          </a:solidFill>
          <a:ln w="28575" cap="flat" cmpd="sng" algn="ctr">
            <a:solidFill>
              <a:srgbClr val="B371DF"/>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sp>
        <p:nvSpPr>
          <p:cNvPr id="18" name="Forme libre 41"/>
          <p:cNvSpPr/>
          <p:nvPr/>
        </p:nvSpPr>
        <p:spPr>
          <a:xfrm>
            <a:off x="4002070" y="4772606"/>
            <a:ext cx="4038304" cy="1420118"/>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2775C3">
              <a:alpha val="40000"/>
            </a:srgbClr>
          </a:solidFill>
          <a:ln w="28575" cap="flat" cmpd="sng" algn="ctr">
            <a:solidFill>
              <a:srgbClr val="2775C3"/>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sp>
        <p:nvSpPr>
          <p:cNvPr id="19" name="Forme libre 41"/>
          <p:cNvSpPr/>
          <p:nvPr/>
        </p:nvSpPr>
        <p:spPr>
          <a:xfrm>
            <a:off x="304800" y="5292436"/>
            <a:ext cx="6317673" cy="900288"/>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FF0000">
              <a:alpha val="40000"/>
            </a:srgbClr>
          </a:solidFill>
          <a:ln w="28575" cap="flat" cmpd="sng" algn="ctr">
            <a:solidFill>
              <a:srgbClr val="FF0000"/>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sp>
        <p:nvSpPr>
          <p:cNvPr id="12" name="TextBox 11"/>
          <p:cNvSpPr txBox="1"/>
          <p:nvPr/>
        </p:nvSpPr>
        <p:spPr>
          <a:xfrm>
            <a:off x="1279179" y="4973263"/>
            <a:ext cx="2204095" cy="369332"/>
          </a:xfrm>
          <a:prstGeom prst="rect">
            <a:avLst/>
          </a:prstGeom>
          <a:noFill/>
        </p:spPr>
        <p:txBody>
          <a:bodyPr wrap="square" rtlCol="0">
            <a:spAutoFit/>
          </a:bodyPr>
          <a:lstStyle/>
          <a:p>
            <a:r>
              <a:rPr lang="en-US" b="1" dirty="0" smtClean="0">
                <a:solidFill>
                  <a:srgbClr val="C00000"/>
                </a:solidFill>
              </a:rPr>
              <a:t>Prior belief</a:t>
            </a:r>
            <a:endParaRPr lang="en-US" b="1" dirty="0">
              <a:solidFill>
                <a:srgbClr val="C00000"/>
              </a:solidFill>
            </a:endParaRPr>
          </a:p>
        </p:txBody>
      </p:sp>
      <p:sp>
        <p:nvSpPr>
          <p:cNvPr id="20" name="TextBox 19"/>
          <p:cNvSpPr txBox="1"/>
          <p:nvPr/>
        </p:nvSpPr>
        <p:spPr>
          <a:xfrm>
            <a:off x="4583566" y="4060802"/>
            <a:ext cx="2204095" cy="369332"/>
          </a:xfrm>
          <a:prstGeom prst="rect">
            <a:avLst/>
          </a:prstGeom>
          <a:noFill/>
        </p:spPr>
        <p:txBody>
          <a:bodyPr wrap="square" rtlCol="0">
            <a:spAutoFit/>
          </a:bodyPr>
          <a:lstStyle/>
          <a:p>
            <a:r>
              <a:rPr lang="en-US" b="1" dirty="0" smtClean="0">
                <a:solidFill>
                  <a:srgbClr val="B371DF"/>
                </a:solidFill>
              </a:rPr>
              <a:t>Posterior belief</a:t>
            </a:r>
            <a:endParaRPr lang="en-US" b="1" dirty="0">
              <a:solidFill>
                <a:srgbClr val="B371DF"/>
              </a:solidFill>
            </a:endParaRPr>
          </a:p>
        </p:txBody>
      </p:sp>
      <p:sp>
        <p:nvSpPr>
          <p:cNvPr id="21" name="TextBox 20"/>
          <p:cNvSpPr txBox="1"/>
          <p:nvPr/>
        </p:nvSpPr>
        <p:spPr>
          <a:xfrm>
            <a:off x="5698892" y="4401386"/>
            <a:ext cx="2204095" cy="369332"/>
          </a:xfrm>
          <a:prstGeom prst="rect">
            <a:avLst/>
          </a:prstGeom>
          <a:noFill/>
        </p:spPr>
        <p:txBody>
          <a:bodyPr wrap="square" rtlCol="0">
            <a:spAutoFit/>
          </a:bodyPr>
          <a:lstStyle/>
          <a:p>
            <a:r>
              <a:rPr lang="en-US" b="1" dirty="0" smtClean="0">
                <a:solidFill>
                  <a:srgbClr val="2775C3"/>
                </a:solidFill>
              </a:rPr>
              <a:t>Likelihood</a:t>
            </a:r>
            <a:endParaRPr lang="en-US" b="1" dirty="0">
              <a:solidFill>
                <a:srgbClr val="2775C3"/>
              </a:solidFill>
            </a:endParaRPr>
          </a:p>
        </p:txBody>
      </p:sp>
      <mc:AlternateContent xmlns:mc="http://schemas.openxmlformats.org/markup-compatibility/2006" xmlns:a14="http://schemas.microsoft.com/office/drawing/2010/main">
        <mc:Choice Requires="a14">
          <p:sp>
            <p:nvSpPr>
              <p:cNvPr id="22" name="TextBox 21"/>
              <p:cNvSpPr txBox="1"/>
              <p:nvPr/>
            </p:nvSpPr>
            <p:spPr>
              <a:xfrm>
                <a:off x="7802950" y="4571230"/>
                <a:ext cx="2179250" cy="586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l-BE" b="0" i="1" smtClean="0">
                          <a:solidFill>
                            <a:srgbClr val="B371DF"/>
                          </a:solidFill>
                          <a:latin typeface="Cambria Math" panose="02040503050406030204" pitchFamily="18" charset="0"/>
                        </a:rPr>
                        <m:t>𝑝</m:t>
                      </m:r>
                      <m:d>
                        <m:dPr>
                          <m:ctrlPr>
                            <a:rPr lang="nl-BE" b="0" i="1" smtClean="0">
                              <a:solidFill>
                                <a:srgbClr val="B371DF"/>
                              </a:solidFill>
                              <a:latin typeface="Cambria Math" panose="02040503050406030204" pitchFamily="18" charset="0"/>
                            </a:rPr>
                          </m:ctrlPr>
                        </m:dPr>
                        <m:e>
                          <m:r>
                            <a:rPr lang="nl-BE" b="0" i="1" smtClean="0">
                              <a:solidFill>
                                <a:srgbClr val="B371DF"/>
                              </a:solidFill>
                              <a:latin typeface="Cambria Math" panose="02040503050406030204" pitchFamily="18" charset="0"/>
                            </a:rPr>
                            <m:t>𝑥</m:t>
                          </m:r>
                        </m:e>
                        <m:e>
                          <m:r>
                            <a:rPr lang="nl-BE" b="0" i="1" smtClean="0">
                              <a:solidFill>
                                <a:srgbClr val="B371DF"/>
                              </a:solidFill>
                              <a:latin typeface="Cambria Math" panose="02040503050406030204" pitchFamily="18" charset="0"/>
                            </a:rPr>
                            <m:t>𝑦</m:t>
                          </m:r>
                        </m:e>
                      </m:d>
                      <m:r>
                        <a:rPr lang="nl-BE" b="0" i="1" smtClean="0">
                          <a:latin typeface="Cambria Math" panose="02040503050406030204" pitchFamily="18" charset="0"/>
                        </a:rPr>
                        <m:t>= </m:t>
                      </m:r>
                      <m:f>
                        <m:fPr>
                          <m:ctrlPr>
                            <a:rPr lang="en-US" i="1" smtClean="0">
                              <a:latin typeface="Cambria Math" panose="02040503050406030204" pitchFamily="18" charset="0"/>
                            </a:rPr>
                          </m:ctrlPr>
                        </m:fPr>
                        <m:num>
                          <m:r>
                            <a:rPr lang="nl-BE" b="0" i="1" smtClean="0">
                              <a:solidFill>
                                <a:srgbClr val="2775C3"/>
                              </a:solidFill>
                              <a:latin typeface="Cambria Math" panose="02040503050406030204" pitchFamily="18" charset="0"/>
                            </a:rPr>
                            <m:t>𝑝</m:t>
                          </m:r>
                          <m:d>
                            <m:dPr>
                              <m:ctrlPr>
                                <a:rPr lang="nl-BE" b="0" i="1" smtClean="0">
                                  <a:solidFill>
                                    <a:srgbClr val="2775C3"/>
                                  </a:solidFill>
                                  <a:latin typeface="Cambria Math" panose="02040503050406030204" pitchFamily="18" charset="0"/>
                                </a:rPr>
                              </m:ctrlPr>
                            </m:dPr>
                            <m:e>
                              <m:r>
                                <a:rPr lang="nl-BE" b="0" i="1" smtClean="0">
                                  <a:solidFill>
                                    <a:srgbClr val="2775C3"/>
                                  </a:solidFill>
                                  <a:latin typeface="Cambria Math" panose="02040503050406030204" pitchFamily="18" charset="0"/>
                                </a:rPr>
                                <m:t>𝑦</m:t>
                              </m:r>
                            </m:e>
                            <m:e>
                              <m:r>
                                <a:rPr lang="nl-BE" b="0" i="1" smtClean="0">
                                  <a:solidFill>
                                    <a:srgbClr val="2775C3"/>
                                  </a:solidFill>
                                  <a:latin typeface="Cambria Math" panose="02040503050406030204" pitchFamily="18" charset="0"/>
                                </a:rPr>
                                <m:t>𝑥</m:t>
                              </m:r>
                            </m:e>
                          </m:d>
                          <m:r>
                            <a:rPr lang="nl-BE" b="0" i="1" smtClean="0">
                              <a:solidFill>
                                <a:srgbClr val="FF0000"/>
                              </a:solidFill>
                              <a:latin typeface="Cambria Math" panose="02040503050406030204" pitchFamily="18" charset="0"/>
                            </a:rPr>
                            <m:t>𝑝</m:t>
                          </m:r>
                          <m:r>
                            <a:rPr lang="nl-BE" b="0" i="1" smtClean="0">
                              <a:solidFill>
                                <a:srgbClr val="C00000"/>
                              </a:solidFill>
                              <a:latin typeface="Cambria Math" panose="02040503050406030204" pitchFamily="18" charset="0"/>
                            </a:rPr>
                            <m:t>(</m:t>
                          </m:r>
                          <m:r>
                            <a:rPr lang="nl-BE" b="0" i="1" smtClean="0">
                              <a:solidFill>
                                <a:srgbClr val="C00000"/>
                              </a:solidFill>
                              <a:latin typeface="Cambria Math" panose="02040503050406030204" pitchFamily="18" charset="0"/>
                            </a:rPr>
                            <m:t>𝑥</m:t>
                          </m:r>
                          <m:r>
                            <a:rPr lang="nl-BE" b="0" i="1" smtClean="0">
                              <a:solidFill>
                                <a:srgbClr val="C00000"/>
                              </a:solidFill>
                              <a:latin typeface="Cambria Math" panose="02040503050406030204" pitchFamily="18" charset="0"/>
                            </a:rPr>
                            <m:t>)</m:t>
                          </m:r>
                        </m:num>
                        <m:den>
                          <m:r>
                            <a:rPr lang="nl-BE" b="0" i="1" smtClean="0">
                              <a:latin typeface="Cambria Math" panose="02040503050406030204" pitchFamily="18" charset="0"/>
                            </a:rPr>
                            <m:t>𝑝</m:t>
                          </m:r>
                          <m:r>
                            <a:rPr lang="nl-BE" b="0" i="1" smtClean="0">
                              <a:latin typeface="Cambria Math" panose="02040503050406030204" pitchFamily="18" charset="0"/>
                            </a:rPr>
                            <m:t>(</m:t>
                          </m:r>
                          <m:r>
                            <a:rPr lang="nl-BE" b="0" i="1" smtClean="0">
                              <a:latin typeface="Cambria Math" panose="02040503050406030204" pitchFamily="18" charset="0"/>
                            </a:rPr>
                            <m:t>𝑦</m:t>
                          </m:r>
                          <m:r>
                            <a:rPr lang="nl-BE" b="0" i="1" smtClean="0">
                              <a:latin typeface="Cambria Math" panose="02040503050406030204" pitchFamily="18" charset="0"/>
                            </a:rPr>
                            <m:t>)</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7802950" y="4571230"/>
                <a:ext cx="2179250" cy="586699"/>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p:cNvCxnSpPr>
            <a:stCxn id="19" idx="0"/>
            <a:endCxn id="18" idx="2"/>
          </p:cNvCxnSpPr>
          <p:nvPr/>
        </p:nvCxnSpPr>
        <p:spPr>
          <a:xfrm flipV="1">
            <a:off x="304800" y="6183679"/>
            <a:ext cx="7735574" cy="9045"/>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9852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p:bldP spid="11" grpId="0" animBg="1"/>
      <p:bldP spid="17" grpId="0" animBg="1"/>
      <p:bldP spid="18" grpId="0" animBg="1"/>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9436D"/>
                </a:solidFill>
              </a:rPr>
              <a:t>Introduction</a:t>
            </a:r>
          </a:p>
        </p:txBody>
      </p:sp>
      <p:sp>
        <p:nvSpPr>
          <p:cNvPr id="3" name="Content Placeholder 2"/>
          <p:cNvSpPr>
            <a:spLocks noGrp="1"/>
          </p:cNvSpPr>
          <p:nvPr>
            <p:ph idx="1"/>
          </p:nvPr>
        </p:nvSpPr>
        <p:spPr>
          <a:xfrm>
            <a:off x="817644" y="2134404"/>
            <a:ext cx="10515600" cy="4351338"/>
          </a:xfrm>
        </p:spPr>
        <p:txBody>
          <a:bodyPr>
            <a:normAutofit/>
          </a:bodyPr>
          <a:lstStyle/>
          <a:p>
            <a:r>
              <a:rPr lang="en-US" sz="1800" dirty="0">
                <a:solidFill>
                  <a:srgbClr val="19436D"/>
                </a:solidFill>
              </a:rPr>
              <a:t>Hierarchical neurocognitive framework</a:t>
            </a:r>
          </a:p>
          <a:p>
            <a:r>
              <a:rPr lang="en-US" sz="1800" dirty="0">
                <a:solidFill>
                  <a:srgbClr val="19436D"/>
                </a:solidFill>
              </a:rPr>
              <a:t>Rooted in Bayesian inference </a:t>
            </a:r>
          </a:p>
        </p:txBody>
      </p:sp>
      <p:sp>
        <p:nvSpPr>
          <p:cNvPr id="5" name="TextBox 4"/>
          <p:cNvSpPr txBox="1"/>
          <p:nvPr/>
        </p:nvSpPr>
        <p:spPr>
          <a:xfrm>
            <a:off x="838200" y="1672739"/>
            <a:ext cx="2486578" cy="461665"/>
          </a:xfrm>
          <a:prstGeom prst="rect">
            <a:avLst/>
          </a:prstGeom>
          <a:noFill/>
        </p:spPr>
        <p:txBody>
          <a:bodyPr wrap="none" rtlCol="0">
            <a:spAutoFit/>
          </a:bodyPr>
          <a:lstStyle/>
          <a:p>
            <a:r>
              <a:rPr lang="en-US" sz="2400" u="sng" dirty="0">
                <a:solidFill>
                  <a:srgbClr val="19436D"/>
                </a:solidFill>
              </a:rPr>
              <a:t>Predictive coding </a:t>
            </a:r>
          </a:p>
        </p:txBody>
      </p:sp>
      <p:sp>
        <p:nvSpPr>
          <p:cNvPr id="6" name="Slide Number Placeholder 5"/>
          <p:cNvSpPr>
            <a:spLocks noGrp="1"/>
          </p:cNvSpPr>
          <p:nvPr>
            <p:ph type="sldNum" sz="quarter" idx="12"/>
          </p:nvPr>
        </p:nvSpPr>
        <p:spPr/>
        <p:txBody>
          <a:bodyPr/>
          <a:lstStyle/>
          <a:p>
            <a:fld id="{133F7363-F82C-4421-9BB9-06B477198B13}" type="slidenum">
              <a:rPr lang="en-US" smtClean="0"/>
              <a:t>5</a:t>
            </a:fld>
            <a:endParaRPr lang="en-US"/>
          </a:p>
        </p:txBody>
      </p:sp>
      <p:sp>
        <p:nvSpPr>
          <p:cNvPr id="11" name="TextBox 10"/>
          <p:cNvSpPr txBox="1"/>
          <p:nvPr/>
        </p:nvSpPr>
        <p:spPr>
          <a:xfrm>
            <a:off x="934736" y="6154703"/>
            <a:ext cx="4151906" cy="369332"/>
          </a:xfrm>
          <a:prstGeom prst="rect">
            <a:avLst/>
          </a:prstGeom>
          <a:noFill/>
        </p:spPr>
        <p:txBody>
          <a:bodyPr wrap="none" rtlCol="0">
            <a:spAutoFit/>
          </a:bodyPr>
          <a:lstStyle/>
          <a:p>
            <a:r>
              <a:rPr lang="en-US" dirty="0">
                <a:solidFill>
                  <a:srgbClr val="B879E1"/>
                </a:solidFill>
              </a:rPr>
              <a:t>Posterior belief </a:t>
            </a:r>
            <a:r>
              <a:rPr lang="en-US" dirty="0">
                <a:solidFill>
                  <a:srgbClr val="19436D"/>
                </a:solidFill>
              </a:rPr>
              <a:t>pulled towards </a:t>
            </a:r>
            <a:r>
              <a:rPr lang="en-US" dirty="0">
                <a:solidFill>
                  <a:srgbClr val="FF0000"/>
                </a:solidFill>
              </a:rPr>
              <a:t>prior belief</a:t>
            </a:r>
          </a:p>
        </p:txBody>
      </p:sp>
      <p:sp>
        <p:nvSpPr>
          <p:cNvPr id="12" name="TextBox 11"/>
          <p:cNvSpPr txBox="1"/>
          <p:nvPr/>
        </p:nvSpPr>
        <p:spPr>
          <a:xfrm>
            <a:off x="7483034" y="6116410"/>
            <a:ext cx="4026295" cy="369332"/>
          </a:xfrm>
          <a:prstGeom prst="rect">
            <a:avLst/>
          </a:prstGeom>
          <a:noFill/>
        </p:spPr>
        <p:txBody>
          <a:bodyPr wrap="none" rtlCol="0">
            <a:spAutoFit/>
          </a:bodyPr>
          <a:lstStyle/>
          <a:p>
            <a:r>
              <a:rPr lang="en-US" dirty="0">
                <a:solidFill>
                  <a:srgbClr val="B879E1"/>
                </a:solidFill>
              </a:rPr>
              <a:t>Posterior belief </a:t>
            </a:r>
            <a:r>
              <a:rPr lang="en-US" dirty="0">
                <a:solidFill>
                  <a:srgbClr val="19436D"/>
                </a:solidFill>
              </a:rPr>
              <a:t>pulled towards </a:t>
            </a:r>
            <a:r>
              <a:rPr lang="en-US" dirty="0">
                <a:solidFill>
                  <a:srgbClr val="2D79C4"/>
                </a:solidFill>
              </a:rPr>
              <a:t>likelihood</a:t>
            </a:r>
          </a:p>
        </p:txBody>
      </p:sp>
      <mc:AlternateContent xmlns:mc="http://schemas.openxmlformats.org/markup-compatibility/2006" xmlns:a14="http://schemas.microsoft.com/office/drawing/2010/main">
        <mc:Choice Requires="a14">
          <p:sp>
            <p:nvSpPr>
              <p:cNvPr id="13" name="Rectangle 12"/>
              <p:cNvSpPr/>
              <p:nvPr/>
            </p:nvSpPr>
            <p:spPr>
              <a:xfrm>
                <a:off x="3286531" y="4465711"/>
                <a:ext cx="1873846" cy="761427"/>
              </a:xfrm>
              <a:prstGeom prst="rect">
                <a:avLst/>
              </a:prstGeom>
            </p:spPr>
            <p:txBody>
              <a:bodyPr wrap="none">
                <a:spAutoFit/>
              </a:bodyPr>
              <a:lstStyle/>
              <a:p>
                <a14:m>
                  <m:oMath xmlns:m="http://schemas.openxmlformats.org/officeDocument/2006/math">
                    <m:f>
                      <m:fPr>
                        <m:ctrlPr>
                          <a:rPr lang="nl-BE" sz="2800" b="1" i="1">
                            <a:latin typeface="Cambria Math" panose="02040503050406030204" pitchFamily="18" charset="0"/>
                          </a:rPr>
                        </m:ctrlPr>
                      </m:fPr>
                      <m:num>
                        <m:sSub>
                          <m:sSubPr>
                            <m:ctrlPr>
                              <a:rPr lang="nl-BE" sz="2800" b="1" i="1">
                                <a:solidFill>
                                  <a:srgbClr val="2D79C4"/>
                                </a:solidFill>
                                <a:latin typeface="Cambria Math" panose="02040503050406030204" pitchFamily="18" charset="0"/>
                              </a:rPr>
                            </m:ctrlPr>
                          </m:sSubPr>
                          <m:e>
                            <m:r>
                              <a:rPr lang="nl-BE" sz="2800" b="1" i="1">
                                <a:solidFill>
                                  <a:srgbClr val="2D79C4"/>
                                </a:solidFill>
                                <a:latin typeface="Cambria Math" panose="02040503050406030204" pitchFamily="18" charset="0"/>
                                <a:ea typeface="Cambria Math" panose="02040503050406030204" pitchFamily="18" charset="0"/>
                              </a:rPr>
                              <m:t>𝝅</m:t>
                            </m:r>
                          </m:e>
                          <m:sub>
                            <m:r>
                              <a:rPr lang="nl-BE" sz="2800" b="1" i="1">
                                <a:solidFill>
                                  <a:srgbClr val="2D79C4"/>
                                </a:solidFill>
                                <a:latin typeface="Cambria Math" panose="02040503050406030204" pitchFamily="18" charset="0"/>
                              </a:rPr>
                              <m:t>𝒍𝒊𝒌𝒆𝒍𝒊𝒉𝒐𝒐𝒅</m:t>
                            </m:r>
                          </m:sub>
                        </m:sSub>
                      </m:num>
                      <m:den>
                        <m:sSub>
                          <m:sSubPr>
                            <m:ctrlPr>
                              <a:rPr lang="nl-BE" sz="2800" b="1" i="1">
                                <a:solidFill>
                                  <a:srgbClr val="CA2D0F"/>
                                </a:solidFill>
                                <a:latin typeface="Cambria Math" panose="02040503050406030204" pitchFamily="18" charset="0"/>
                              </a:rPr>
                            </m:ctrlPr>
                          </m:sSubPr>
                          <m:e>
                            <m:r>
                              <a:rPr lang="nl-BE" sz="2800" b="1" i="1">
                                <a:solidFill>
                                  <a:srgbClr val="CA2D0F"/>
                                </a:solidFill>
                                <a:latin typeface="Cambria Math" panose="02040503050406030204" pitchFamily="18" charset="0"/>
                                <a:ea typeface="Cambria Math" panose="02040503050406030204" pitchFamily="18" charset="0"/>
                              </a:rPr>
                              <m:t>𝝅</m:t>
                            </m:r>
                          </m:e>
                          <m:sub>
                            <m:r>
                              <a:rPr lang="nl-BE" sz="2800" b="1" i="1">
                                <a:solidFill>
                                  <a:srgbClr val="CA2D0F"/>
                                </a:solidFill>
                                <a:latin typeface="Cambria Math" panose="02040503050406030204" pitchFamily="18" charset="0"/>
                                <a:ea typeface="Cambria Math" panose="02040503050406030204" pitchFamily="18" charset="0"/>
                              </a:rPr>
                              <m:t>𝒑𝒓𝒊𝒐𝒓</m:t>
                            </m:r>
                          </m:sub>
                        </m:sSub>
                      </m:den>
                    </m:f>
                  </m:oMath>
                </a14:m>
                <a:r>
                  <a:rPr lang="en-US" sz="2800" b="1" dirty="0">
                    <a:solidFill>
                      <a:srgbClr val="CA2D0F"/>
                    </a:solidFill>
                  </a:rPr>
                  <a:t> </a:t>
                </a:r>
                <a:r>
                  <a:rPr lang="en-US" sz="2800" b="1" dirty="0">
                    <a:solidFill>
                      <a:srgbClr val="19436D"/>
                    </a:solidFill>
                  </a:rPr>
                  <a:t>↓</a:t>
                </a:r>
              </a:p>
            </p:txBody>
          </p:sp>
        </mc:Choice>
        <mc:Fallback xmlns="">
          <p:sp>
            <p:nvSpPr>
              <p:cNvPr id="13" name="Rectangle 12"/>
              <p:cNvSpPr>
                <a:spLocks noRot="1" noChangeAspect="1" noMove="1" noResize="1" noEditPoints="1" noAdjustHandles="1" noChangeArrowheads="1" noChangeShapeType="1" noTextEdit="1"/>
              </p:cNvSpPr>
              <p:nvPr/>
            </p:nvSpPr>
            <p:spPr>
              <a:xfrm>
                <a:off x="3286531" y="4465711"/>
                <a:ext cx="1873846" cy="761427"/>
              </a:xfrm>
              <a:prstGeom prst="rect">
                <a:avLst/>
              </a:prstGeom>
              <a:blipFill>
                <a:blip r:embed="rId4"/>
                <a:stretch>
                  <a:fillRect t="-1639" r="-5405" b="-3279"/>
                </a:stretch>
              </a:blipFill>
            </p:spPr>
            <p:txBody>
              <a:bodyPr/>
              <a:lstStyle/>
              <a:p>
                <a:r>
                  <a:rPr lang="nl-BE">
                    <a:noFill/>
                  </a:rPr>
                  <a:t> </a:t>
                </a:r>
              </a:p>
            </p:txBody>
          </p:sp>
        </mc:Fallback>
      </mc:AlternateContent>
      <p:sp>
        <p:nvSpPr>
          <p:cNvPr id="14" name="Rectangle 13"/>
          <p:cNvSpPr/>
          <p:nvPr/>
        </p:nvSpPr>
        <p:spPr>
          <a:xfrm>
            <a:off x="8062245" y="4463368"/>
            <a:ext cx="237566" cy="369332"/>
          </a:xfrm>
          <a:prstGeom prst="rect">
            <a:avLst/>
          </a:prstGeom>
        </p:spPr>
        <p:txBody>
          <a:bodyPr wrap="none">
            <a:spAutoFit/>
          </a:bodyPr>
          <a:lstStyle/>
          <a:p>
            <a:r>
              <a:rPr lang="en-US" b="1" dirty="0">
                <a:solidFill>
                  <a:srgbClr val="CA2D0F"/>
                </a:solidFill>
              </a:rPr>
              <a:t> </a:t>
            </a:r>
          </a:p>
        </p:txBody>
      </p:sp>
      <mc:AlternateContent xmlns:mc="http://schemas.openxmlformats.org/markup-compatibility/2006" xmlns:a14="http://schemas.microsoft.com/office/drawing/2010/main">
        <mc:Choice Requires="a14">
          <p:sp>
            <p:nvSpPr>
              <p:cNvPr id="15" name="Rectangle 12">
                <a:extLst>
                  <a:ext uri="{FF2B5EF4-FFF2-40B4-BE49-F238E27FC236}">
                    <a16:creationId xmlns:a16="http://schemas.microsoft.com/office/drawing/2014/main" id="{D91FF05D-A404-6A49-AA5C-D23A5243F1C1}"/>
                  </a:ext>
                </a:extLst>
              </p:cNvPr>
              <p:cNvSpPr/>
              <p:nvPr/>
            </p:nvSpPr>
            <p:spPr>
              <a:xfrm>
                <a:off x="7644535" y="4410811"/>
                <a:ext cx="1955600" cy="761427"/>
              </a:xfrm>
              <a:prstGeom prst="rect">
                <a:avLst/>
              </a:prstGeom>
            </p:spPr>
            <p:txBody>
              <a:bodyPr wrap="none">
                <a:spAutoFit/>
              </a:bodyPr>
              <a:lstStyle/>
              <a:p>
                <a14:m>
                  <m:oMath xmlns:m="http://schemas.openxmlformats.org/officeDocument/2006/math">
                    <m:f>
                      <m:fPr>
                        <m:ctrlPr>
                          <a:rPr lang="nl-BE" sz="2800" b="1" i="1">
                            <a:latin typeface="Cambria Math" panose="02040503050406030204" pitchFamily="18" charset="0"/>
                          </a:rPr>
                        </m:ctrlPr>
                      </m:fPr>
                      <m:num>
                        <m:sSub>
                          <m:sSubPr>
                            <m:ctrlPr>
                              <a:rPr lang="nl-BE" sz="2800" b="1" i="1">
                                <a:solidFill>
                                  <a:srgbClr val="2D79C4"/>
                                </a:solidFill>
                                <a:latin typeface="Cambria Math" panose="02040503050406030204" pitchFamily="18" charset="0"/>
                              </a:rPr>
                            </m:ctrlPr>
                          </m:sSubPr>
                          <m:e>
                            <m:r>
                              <a:rPr lang="nl-BE" sz="2800" b="1" i="1">
                                <a:solidFill>
                                  <a:srgbClr val="2D79C4"/>
                                </a:solidFill>
                                <a:latin typeface="Cambria Math" panose="02040503050406030204" pitchFamily="18" charset="0"/>
                                <a:ea typeface="Cambria Math" panose="02040503050406030204" pitchFamily="18" charset="0"/>
                              </a:rPr>
                              <m:t>𝝅</m:t>
                            </m:r>
                          </m:e>
                          <m:sub>
                            <m:r>
                              <a:rPr lang="nl-BE" sz="2800" b="1" i="1">
                                <a:solidFill>
                                  <a:srgbClr val="2D79C4"/>
                                </a:solidFill>
                                <a:latin typeface="Cambria Math" panose="02040503050406030204" pitchFamily="18" charset="0"/>
                              </a:rPr>
                              <m:t>𝒍𝒊𝒌𝒆𝒍𝒊𝒉𝒐𝒐𝒅</m:t>
                            </m:r>
                          </m:sub>
                        </m:sSub>
                      </m:num>
                      <m:den>
                        <m:sSub>
                          <m:sSubPr>
                            <m:ctrlPr>
                              <a:rPr lang="nl-BE" sz="2800" b="1" i="1">
                                <a:solidFill>
                                  <a:srgbClr val="CA2D0F"/>
                                </a:solidFill>
                                <a:latin typeface="Cambria Math" panose="02040503050406030204" pitchFamily="18" charset="0"/>
                              </a:rPr>
                            </m:ctrlPr>
                          </m:sSubPr>
                          <m:e>
                            <m:r>
                              <a:rPr lang="nl-BE" sz="2800" b="1" i="1">
                                <a:solidFill>
                                  <a:srgbClr val="CA2D0F"/>
                                </a:solidFill>
                                <a:latin typeface="Cambria Math" panose="02040503050406030204" pitchFamily="18" charset="0"/>
                                <a:ea typeface="Cambria Math" panose="02040503050406030204" pitchFamily="18" charset="0"/>
                              </a:rPr>
                              <m:t>𝝅</m:t>
                            </m:r>
                          </m:e>
                          <m:sub>
                            <m:r>
                              <a:rPr lang="nl-BE" sz="2800" b="1" i="1">
                                <a:solidFill>
                                  <a:srgbClr val="CA2D0F"/>
                                </a:solidFill>
                                <a:latin typeface="Cambria Math" panose="02040503050406030204" pitchFamily="18" charset="0"/>
                                <a:ea typeface="Cambria Math" panose="02040503050406030204" pitchFamily="18" charset="0"/>
                              </a:rPr>
                              <m:t>𝒑𝒓𝒊𝒐𝒓</m:t>
                            </m:r>
                          </m:sub>
                        </m:sSub>
                      </m:den>
                    </m:f>
                  </m:oMath>
                </a14:m>
                <a:r>
                  <a:rPr lang="en-US" sz="2800" b="1" dirty="0">
                    <a:solidFill>
                      <a:srgbClr val="CA2D0F"/>
                    </a:solidFill>
                  </a:rPr>
                  <a:t> </a:t>
                </a:r>
                <a:r>
                  <a:rPr lang="en-US" sz="2800" b="1" dirty="0">
                    <a:solidFill>
                      <a:srgbClr val="19436D"/>
                    </a:solidFill>
                  </a:rPr>
                  <a:t>↑ </a:t>
                </a:r>
              </a:p>
            </p:txBody>
          </p:sp>
        </mc:Choice>
        <mc:Fallback xmlns="">
          <p:sp>
            <p:nvSpPr>
              <p:cNvPr id="15" name="Rectangle 12">
                <a:extLst>
                  <a:ext uri="{FF2B5EF4-FFF2-40B4-BE49-F238E27FC236}">
                    <a16:creationId xmlns:a16="http://schemas.microsoft.com/office/drawing/2014/main" id="{D91FF05D-A404-6A49-AA5C-D23A5243F1C1}"/>
                  </a:ext>
                </a:extLst>
              </p:cNvPr>
              <p:cNvSpPr>
                <a:spLocks noRot="1" noChangeAspect="1" noMove="1" noResize="1" noEditPoints="1" noAdjustHandles="1" noChangeArrowheads="1" noChangeShapeType="1" noTextEdit="1"/>
              </p:cNvSpPr>
              <p:nvPr/>
            </p:nvSpPr>
            <p:spPr>
              <a:xfrm>
                <a:off x="7644535" y="4410811"/>
                <a:ext cx="1955600" cy="761427"/>
              </a:xfrm>
              <a:prstGeom prst="rect">
                <a:avLst/>
              </a:prstGeom>
              <a:blipFill>
                <a:blip r:embed="rId5"/>
                <a:stretch>
                  <a:fillRect r="-5161" b="-327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TextBox 4">
                <a:extLst>
                  <a:ext uri="{FF2B5EF4-FFF2-40B4-BE49-F238E27FC236}">
                    <a16:creationId xmlns:a16="http://schemas.microsoft.com/office/drawing/2014/main" id="{C9AB1456-010B-7A40-AF91-8074C1DE47EA}"/>
                  </a:ext>
                </a:extLst>
              </p:cNvPr>
              <p:cNvSpPr txBox="1"/>
              <p:nvPr/>
            </p:nvSpPr>
            <p:spPr>
              <a:xfrm>
                <a:off x="5739188" y="1762924"/>
                <a:ext cx="6253635" cy="742960"/>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B879E1"/>
                              </a:solidFill>
                              <a:latin typeface="Cambria Math" panose="02040503050406030204" pitchFamily="18" charset="0"/>
                            </a:rPr>
                          </m:ctrlPr>
                        </m:sSubPr>
                        <m:e>
                          <m:r>
                            <a:rPr lang="en-US" sz="2400" b="1" i="1" smtClean="0">
                              <a:solidFill>
                                <a:srgbClr val="B879E1"/>
                              </a:solidFill>
                              <a:latin typeface="Cambria Math" panose="02040503050406030204" pitchFamily="18" charset="0"/>
                              <a:ea typeface="Cambria Math" panose="02040503050406030204" pitchFamily="18" charset="0"/>
                            </a:rPr>
                            <m:t>𝝁</m:t>
                          </m:r>
                        </m:e>
                        <m:sub>
                          <m:r>
                            <a:rPr lang="nl-BE" sz="2400" b="1" i="1" smtClean="0">
                              <a:solidFill>
                                <a:srgbClr val="B879E1"/>
                              </a:solidFill>
                              <a:latin typeface="Cambria Math" panose="02040503050406030204" pitchFamily="18" charset="0"/>
                            </a:rPr>
                            <m:t>𝒑𝒐𝒔𝒕𝒆𝒓𝒊𝒐𝒓</m:t>
                          </m:r>
                        </m:sub>
                      </m:sSub>
                      <m:r>
                        <a:rPr lang="nl-BE" sz="2400" b="1" i="1" smtClean="0">
                          <a:solidFill>
                            <a:srgbClr val="19436D"/>
                          </a:solidFill>
                          <a:latin typeface="Cambria Math" panose="02040503050406030204" pitchFamily="18" charset="0"/>
                        </a:rPr>
                        <m:t>=</m:t>
                      </m:r>
                      <m:r>
                        <a:rPr lang="nl-BE" sz="2400" b="1" i="1" smtClean="0">
                          <a:latin typeface="Cambria Math" panose="02040503050406030204" pitchFamily="18" charset="0"/>
                        </a:rPr>
                        <m:t> </m:t>
                      </m:r>
                      <m:sSub>
                        <m:sSubPr>
                          <m:ctrlPr>
                            <a:rPr lang="nl-BE" sz="2400" b="1" i="1" smtClean="0">
                              <a:solidFill>
                                <a:srgbClr val="CA2D0F"/>
                              </a:solidFill>
                              <a:latin typeface="Cambria Math" panose="02040503050406030204" pitchFamily="18" charset="0"/>
                            </a:rPr>
                          </m:ctrlPr>
                        </m:sSubPr>
                        <m:e>
                          <m:r>
                            <a:rPr lang="nl-BE" sz="2400" b="1" i="1" smtClean="0">
                              <a:solidFill>
                                <a:srgbClr val="CA2D0F"/>
                              </a:solidFill>
                              <a:latin typeface="Cambria Math" panose="02040503050406030204" pitchFamily="18" charset="0"/>
                              <a:ea typeface="Cambria Math" panose="02040503050406030204" pitchFamily="18" charset="0"/>
                            </a:rPr>
                            <m:t>𝝁</m:t>
                          </m:r>
                        </m:e>
                        <m:sub>
                          <m:r>
                            <a:rPr lang="nl-BE" sz="2400" b="1" i="1" smtClean="0">
                              <a:solidFill>
                                <a:srgbClr val="CA2D0F"/>
                              </a:solidFill>
                              <a:latin typeface="Cambria Math" panose="02040503050406030204" pitchFamily="18" charset="0"/>
                            </a:rPr>
                            <m:t>𝒑𝒓𝒊𝒐𝒓</m:t>
                          </m:r>
                        </m:sub>
                      </m:sSub>
                      <m:r>
                        <a:rPr lang="nl-BE" sz="2400" b="1" i="1" smtClean="0">
                          <a:solidFill>
                            <a:srgbClr val="19436D"/>
                          </a:solidFill>
                          <a:latin typeface="Cambria Math" panose="02040503050406030204" pitchFamily="18" charset="0"/>
                        </a:rPr>
                        <m:t>+</m:t>
                      </m:r>
                      <m:r>
                        <a:rPr lang="nl-BE" sz="2400" b="1" i="1" smtClean="0">
                          <a:latin typeface="Cambria Math" panose="02040503050406030204" pitchFamily="18" charset="0"/>
                        </a:rPr>
                        <m:t> </m:t>
                      </m:r>
                      <m:f>
                        <m:fPr>
                          <m:ctrlPr>
                            <a:rPr lang="nl-BE" sz="2400" b="1" i="1" smtClean="0">
                              <a:latin typeface="Cambria Math" panose="02040503050406030204" pitchFamily="18" charset="0"/>
                            </a:rPr>
                          </m:ctrlPr>
                        </m:fPr>
                        <m:num>
                          <m:sSub>
                            <m:sSubPr>
                              <m:ctrlPr>
                                <a:rPr lang="nl-BE" sz="2400" b="1" i="1" smtClean="0">
                                  <a:solidFill>
                                    <a:srgbClr val="2D79C4"/>
                                  </a:solidFill>
                                  <a:latin typeface="Cambria Math" panose="02040503050406030204" pitchFamily="18" charset="0"/>
                                </a:rPr>
                              </m:ctrlPr>
                            </m:sSubPr>
                            <m:e>
                              <m:r>
                                <a:rPr lang="nl-BE" sz="2400" b="1" i="1" smtClean="0">
                                  <a:solidFill>
                                    <a:srgbClr val="2D79C4"/>
                                  </a:solidFill>
                                  <a:latin typeface="Cambria Math" panose="02040503050406030204" pitchFamily="18" charset="0"/>
                                  <a:ea typeface="Cambria Math" panose="02040503050406030204" pitchFamily="18" charset="0"/>
                                </a:rPr>
                                <m:t>𝝅</m:t>
                              </m:r>
                            </m:e>
                            <m:sub>
                              <m:r>
                                <a:rPr lang="nl-BE" sz="2400" b="1" i="1" smtClean="0">
                                  <a:solidFill>
                                    <a:srgbClr val="2D79C4"/>
                                  </a:solidFill>
                                  <a:latin typeface="Cambria Math" panose="02040503050406030204" pitchFamily="18" charset="0"/>
                                </a:rPr>
                                <m:t>𝒍𝒊𝒌𝒆𝒍𝒊𝒉𝒐𝒐𝒅</m:t>
                              </m:r>
                            </m:sub>
                          </m:sSub>
                        </m:num>
                        <m:den>
                          <m:sSub>
                            <m:sSubPr>
                              <m:ctrlPr>
                                <a:rPr lang="nl-BE" sz="2400" b="1" i="1">
                                  <a:solidFill>
                                    <a:srgbClr val="CA2D0F"/>
                                  </a:solidFill>
                                  <a:latin typeface="Cambria Math" panose="02040503050406030204" pitchFamily="18" charset="0"/>
                                </a:rPr>
                              </m:ctrlPr>
                            </m:sSubPr>
                            <m:e>
                              <m:r>
                                <a:rPr lang="nl-BE" sz="2400" b="1" i="1">
                                  <a:solidFill>
                                    <a:srgbClr val="CA2D0F"/>
                                  </a:solidFill>
                                  <a:latin typeface="Cambria Math" panose="02040503050406030204" pitchFamily="18" charset="0"/>
                                  <a:ea typeface="Cambria Math" panose="02040503050406030204" pitchFamily="18" charset="0"/>
                                </a:rPr>
                                <m:t>𝝅</m:t>
                              </m:r>
                            </m:e>
                            <m:sub>
                              <m:r>
                                <a:rPr lang="nl-BE" sz="2400" b="1" i="1">
                                  <a:solidFill>
                                    <a:srgbClr val="CA2D0F"/>
                                  </a:solidFill>
                                  <a:latin typeface="Cambria Math" panose="02040503050406030204" pitchFamily="18" charset="0"/>
                                  <a:ea typeface="Cambria Math" panose="02040503050406030204" pitchFamily="18" charset="0"/>
                                </a:rPr>
                                <m:t>𝒑𝒓𝒊𝒐𝒓</m:t>
                              </m:r>
                            </m:sub>
                          </m:sSub>
                        </m:den>
                      </m:f>
                      <m:r>
                        <a:rPr lang="nl-BE" sz="2400" b="1" i="1" smtClean="0">
                          <a:solidFill>
                            <a:srgbClr val="19436D"/>
                          </a:solidFill>
                          <a:latin typeface="Cambria Math" panose="02040503050406030204" pitchFamily="18" charset="0"/>
                        </a:rPr>
                        <m:t>(</m:t>
                      </m:r>
                      <m:r>
                        <a:rPr lang="nl-BE" sz="2400" b="1" i="1" smtClean="0">
                          <a:solidFill>
                            <a:srgbClr val="19436D"/>
                          </a:solidFill>
                          <a:latin typeface="Cambria Math" panose="02040503050406030204" pitchFamily="18" charset="0"/>
                        </a:rPr>
                        <m:t>𝒙</m:t>
                      </m:r>
                      <m:r>
                        <a:rPr lang="nl-BE" sz="2400" b="1" i="1" smtClean="0">
                          <a:solidFill>
                            <a:srgbClr val="19436D"/>
                          </a:solidFill>
                          <a:latin typeface="Cambria Math" panose="02040503050406030204" pitchFamily="18" charset="0"/>
                        </a:rPr>
                        <m:t> − </m:t>
                      </m:r>
                      <m:sSub>
                        <m:sSubPr>
                          <m:ctrlPr>
                            <a:rPr lang="nl-BE" sz="2400" b="1" i="1" smtClean="0">
                              <a:solidFill>
                                <a:srgbClr val="CA2D0F"/>
                              </a:solidFill>
                              <a:latin typeface="Cambria Math" panose="02040503050406030204" pitchFamily="18" charset="0"/>
                            </a:rPr>
                          </m:ctrlPr>
                        </m:sSubPr>
                        <m:e>
                          <m:r>
                            <a:rPr lang="nl-BE" sz="2400" b="1" i="1" smtClean="0">
                              <a:solidFill>
                                <a:srgbClr val="CA2D0F"/>
                              </a:solidFill>
                              <a:latin typeface="Cambria Math" panose="02040503050406030204" pitchFamily="18" charset="0"/>
                              <a:ea typeface="Cambria Math" panose="02040503050406030204" pitchFamily="18" charset="0"/>
                            </a:rPr>
                            <m:t>𝝁</m:t>
                          </m:r>
                        </m:e>
                        <m:sub>
                          <m:r>
                            <a:rPr lang="nl-BE" sz="2400" b="1" i="1" smtClean="0">
                              <a:solidFill>
                                <a:srgbClr val="CA2D0F"/>
                              </a:solidFill>
                              <a:latin typeface="Cambria Math" panose="02040503050406030204" pitchFamily="18" charset="0"/>
                            </a:rPr>
                            <m:t>𝒑𝒓𝒊𝒐𝒓</m:t>
                          </m:r>
                        </m:sub>
                      </m:sSub>
                      <m:r>
                        <a:rPr lang="nl-BE" sz="2400" b="1" i="1" smtClean="0">
                          <a:solidFill>
                            <a:srgbClr val="19436D"/>
                          </a:solidFill>
                          <a:latin typeface="Cambria Math" panose="02040503050406030204" pitchFamily="18" charset="0"/>
                        </a:rPr>
                        <m:t>)</m:t>
                      </m:r>
                      <m:r>
                        <a:rPr lang="nl-BE" sz="2400" b="1" i="1" smtClean="0">
                          <a:latin typeface="Cambria Math" panose="02040503050406030204" pitchFamily="18" charset="0"/>
                        </a:rPr>
                        <m:t> </m:t>
                      </m:r>
                    </m:oMath>
                  </m:oMathPara>
                </a14:m>
                <a:endParaRPr lang="en-US" sz="2400" b="1" i="1" dirty="0"/>
              </a:p>
            </p:txBody>
          </p:sp>
        </mc:Choice>
        <mc:Fallback xmlns="">
          <p:sp>
            <p:nvSpPr>
              <p:cNvPr id="16" name="TextBox 4">
                <a:extLst>
                  <a:ext uri="{FF2B5EF4-FFF2-40B4-BE49-F238E27FC236}">
                    <a16:creationId xmlns:a16="http://schemas.microsoft.com/office/drawing/2014/main" id="{C9AB1456-010B-7A40-AF91-8074C1DE47EA}"/>
                  </a:ext>
                </a:extLst>
              </p:cNvPr>
              <p:cNvSpPr txBox="1">
                <a:spLocks noRot="1" noChangeAspect="1" noMove="1" noResize="1" noEditPoints="1" noAdjustHandles="1" noChangeArrowheads="1" noChangeShapeType="1" noTextEdit="1"/>
              </p:cNvSpPr>
              <p:nvPr/>
            </p:nvSpPr>
            <p:spPr>
              <a:xfrm>
                <a:off x="5739188" y="1762924"/>
                <a:ext cx="6253635" cy="742960"/>
              </a:xfrm>
              <a:prstGeom prst="rect">
                <a:avLst/>
              </a:prstGeom>
              <a:blipFill>
                <a:blip r:embed="rId6"/>
                <a:stretch>
                  <a:fillRect l="-609" r="-1420" b="-11864"/>
                </a:stretch>
              </a:blipFill>
              <a:ln>
                <a:noFill/>
              </a:ln>
            </p:spPr>
            <p:txBody>
              <a:bodyPr/>
              <a:lstStyle/>
              <a:p>
                <a:r>
                  <a:rPr lang="nl-BE">
                    <a:noFill/>
                  </a:rPr>
                  <a:t> </a:t>
                </a:r>
              </a:p>
            </p:txBody>
          </p:sp>
        </mc:Fallback>
      </mc:AlternateContent>
      <p:sp>
        <p:nvSpPr>
          <p:cNvPr id="17" name="Forme libre 41"/>
          <p:cNvSpPr/>
          <p:nvPr/>
        </p:nvSpPr>
        <p:spPr>
          <a:xfrm>
            <a:off x="1436213" y="4329760"/>
            <a:ext cx="1306988" cy="1598830"/>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FF0000">
              <a:alpha val="40000"/>
            </a:srgbClr>
          </a:solidFill>
          <a:ln w="28575" cap="flat" cmpd="sng" algn="ctr">
            <a:solidFill>
              <a:srgbClr val="FF0000"/>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sp>
        <p:nvSpPr>
          <p:cNvPr id="19" name="Forme libre 41"/>
          <p:cNvSpPr/>
          <p:nvPr/>
        </p:nvSpPr>
        <p:spPr>
          <a:xfrm>
            <a:off x="1624878" y="5575212"/>
            <a:ext cx="3323306" cy="353377"/>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2775C3">
              <a:alpha val="40000"/>
            </a:srgbClr>
          </a:solidFill>
          <a:ln w="28575" cap="flat" cmpd="sng" algn="ctr">
            <a:solidFill>
              <a:srgbClr val="2775C3"/>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sp>
        <p:nvSpPr>
          <p:cNvPr id="18" name="Forme libre 41"/>
          <p:cNvSpPr/>
          <p:nvPr/>
        </p:nvSpPr>
        <p:spPr>
          <a:xfrm>
            <a:off x="1649273" y="4291467"/>
            <a:ext cx="1155467" cy="1637122"/>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B371DF">
              <a:alpha val="40000"/>
            </a:srgbClr>
          </a:solidFill>
          <a:ln w="28575" cap="flat" cmpd="sng" algn="ctr">
            <a:solidFill>
              <a:srgbClr val="B371DF"/>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sp>
        <p:nvSpPr>
          <p:cNvPr id="20" name="Forme libre 41"/>
          <p:cNvSpPr/>
          <p:nvPr/>
        </p:nvSpPr>
        <p:spPr>
          <a:xfrm>
            <a:off x="7370802" y="5575211"/>
            <a:ext cx="3982998" cy="305466"/>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FF0000">
              <a:alpha val="40000"/>
            </a:srgbClr>
          </a:solidFill>
          <a:ln w="28575" cap="flat" cmpd="sng" algn="ctr">
            <a:solidFill>
              <a:srgbClr val="FF0000"/>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sp>
        <p:nvSpPr>
          <p:cNvPr id="21" name="Forme libre 41"/>
          <p:cNvSpPr/>
          <p:nvPr/>
        </p:nvSpPr>
        <p:spPr>
          <a:xfrm>
            <a:off x="9188114" y="5050876"/>
            <a:ext cx="2377880" cy="829801"/>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2775C3">
              <a:alpha val="40000"/>
            </a:srgbClr>
          </a:solidFill>
          <a:ln w="28575" cap="flat" cmpd="sng" algn="ctr">
            <a:solidFill>
              <a:srgbClr val="2775C3"/>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sp>
        <p:nvSpPr>
          <p:cNvPr id="22" name="Forme libre 41"/>
          <p:cNvSpPr/>
          <p:nvPr/>
        </p:nvSpPr>
        <p:spPr>
          <a:xfrm>
            <a:off x="9061461" y="5012583"/>
            <a:ext cx="2333322" cy="868093"/>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B371DF">
              <a:alpha val="40000"/>
            </a:srgbClr>
          </a:solidFill>
          <a:ln w="28575" cap="flat" cmpd="sng" algn="ctr">
            <a:solidFill>
              <a:srgbClr val="B371DF"/>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cxnSp>
        <p:nvCxnSpPr>
          <p:cNvPr id="23" name="Straight Connector 22"/>
          <p:cNvCxnSpPr>
            <a:stCxn id="17" idx="0"/>
            <a:endCxn id="19" idx="2"/>
          </p:cNvCxnSpPr>
          <p:nvPr/>
        </p:nvCxnSpPr>
        <p:spPr>
          <a:xfrm flipV="1">
            <a:off x="1436213" y="5926338"/>
            <a:ext cx="3511971" cy="2252"/>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p:cNvCxnSpPr>
            <a:stCxn id="20" idx="0"/>
            <a:endCxn id="21" idx="2"/>
          </p:cNvCxnSpPr>
          <p:nvPr/>
        </p:nvCxnSpPr>
        <p:spPr>
          <a:xfrm flipV="1">
            <a:off x="7370802" y="5875392"/>
            <a:ext cx="4195192" cy="5285"/>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464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p:bldP spid="18"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b="8081"/>
          <a:stretch/>
        </p:blipFill>
        <p:spPr>
          <a:xfrm>
            <a:off x="563812" y="1158951"/>
            <a:ext cx="8371341" cy="5771096"/>
          </a:xfrm>
        </p:spPr>
      </p:pic>
      <mc:AlternateContent xmlns:mc="http://schemas.openxmlformats.org/markup-compatibility/2006" xmlns:a14="http://schemas.microsoft.com/office/drawing/2010/main">
        <mc:Choice Requires="a14">
          <p:sp>
            <p:nvSpPr>
              <p:cNvPr id="6" name="TextBox 5"/>
              <p:cNvSpPr txBox="1"/>
              <p:nvPr/>
            </p:nvSpPr>
            <p:spPr>
              <a:xfrm>
                <a:off x="8610600" y="4796448"/>
                <a:ext cx="2737352" cy="8965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19436D"/>
                          </a:solidFill>
                          <a:latin typeface="Cambria Math" panose="02040503050406030204" pitchFamily="18" charset="0"/>
                          <a:ea typeface="Cambria Math" panose="02040503050406030204" pitchFamily="18" charset="0"/>
                        </a:rPr>
                        <m:t>∆</m:t>
                      </m:r>
                      <m:sSub>
                        <m:sSubPr>
                          <m:ctrlPr>
                            <a:rPr lang="en-US" sz="2800" b="1" i="1" smtClean="0">
                              <a:solidFill>
                                <a:srgbClr val="19436D"/>
                              </a:solidFill>
                              <a:latin typeface="Cambria Math" panose="02040503050406030204" pitchFamily="18" charset="0"/>
                              <a:ea typeface="Cambria Math" panose="02040503050406030204" pitchFamily="18" charset="0"/>
                            </a:rPr>
                          </m:ctrlPr>
                        </m:sSubPr>
                        <m:e>
                          <m:r>
                            <a:rPr lang="en-US" sz="2800" b="1" i="1" smtClean="0">
                              <a:solidFill>
                                <a:srgbClr val="19436D"/>
                              </a:solidFill>
                              <a:latin typeface="Cambria Math" panose="02040503050406030204" pitchFamily="18" charset="0"/>
                              <a:ea typeface="Cambria Math" panose="02040503050406030204" pitchFamily="18" charset="0"/>
                            </a:rPr>
                            <m:t>𝝁</m:t>
                          </m:r>
                        </m:e>
                        <m:sub>
                          <m:r>
                            <a:rPr lang="nl-BE" sz="2800" b="1" i="1" smtClean="0">
                              <a:solidFill>
                                <a:srgbClr val="19436D"/>
                              </a:solidFill>
                              <a:latin typeface="Cambria Math" panose="02040503050406030204" pitchFamily="18" charset="0"/>
                              <a:ea typeface="Cambria Math" panose="02040503050406030204" pitchFamily="18" charset="0"/>
                            </a:rPr>
                            <m:t>𝒊</m:t>
                          </m:r>
                        </m:sub>
                      </m:sSub>
                      <m:r>
                        <a:rPr lang="nl-BE" sz="2800" b="1" i="1" smtClean="0">
                          <a:solidFill>
                            <a:srgbClr val="19436D"/>
                          </a:solidFill>
                          <a:latin typeface="Cambria Math" panose="02040503050406030204" pitchFamily="18" charset="0"/>
                          <a:ea typeface="Cambria Math" panose="02040503050406030204" pitchFamily="18" charset="0"/>
                        </a:rPr>
                        <m:t> ∝ </m:t>
                      </m:r>
                      <m:f>
                        <m:fPr>
                          <m:ctrlPr>
                            <a:rPr lang="nl-BE" sz="2800" b="1" i="1" smtClean="0">
                              <a:solidFill>
                                <a:srgbClr val="19436D"/>
                              </a:solidFill>
                              <a:latin typeface="Cambria Math" panose="02040503050406030204" pitchFamily="18" charset="0"/>
                              <a:ea typeface="Cambria Math" panose="02040503050406030204" pitchFamily="18" charset="0"/>
                            </a:rPr>
                          </m:ctrlPr>
                        </m:fPr>
                        <m:num>
                          <m:sSub>
                            <m:sSubPr>
                              <m:ctrlPr>
                                <a:rPr lang="nl-BE" sz="2800" b="1" i="1" smtClean="0">
                                  <a:solidFill>
                                    <a:srgbClr val="2D79C4"/>
                                  </a:solidFill>
                                  <a:latin typeface="Cambria Math" panose="02040503050406030204" pitchFamily="18" charset="0"/>
                                  <a:ea typeface="Cambria Math" panose="02040503050406030204" pitchFamily="18" charset="0"/>
                                </a:rPr>
                              </m:ctrlPr>
                            </m:sSubPr>
                            <m:e>
                              <m:acc>
                                <m:accPr>
                                  <m:chr m:val="̂"/>
                                  <m:ctrlPr>
                                    <a:rPr lang="nl-BE" sz="2800" b="1" i="1" smtClean="0">
                                      <a:solidFill>
                                        <a:srgbClr val="2D79C4"/>
                                      </a:solidFill>
                                      <a:latin typeface="Cambria Math" panose="02040503050406030204" pitchFamily="18" charset="0"/>
                                      <a:ea typeface="Cambria Math" panose="02040503050406030204" pitchFamily="18" charset="0"/>
                                    </a:rPr>
                                  </m:ctrlPr>
                                </m:accPr>
                                <m:e>
                                  <m:r>
                                    <a:rPr lang="nl-BE" sz="2800" b="1" i="1" smtClean="0">
                                      <a:solidFill>
                                        <a:srgbClr val="2D79C4"/>
                                      </a:solidFill>
                                      <a:latin typeface="Cambria Math" panose="02040503050406030204" pitchFamily="18" charset="0"/>
                                      <a:ea typeface="Cambria Math" panose="02040503050406030204" pitchFamily="18" charset="0"/>
                                    </a:rPr>
                                    <m:t>𝝅</m:t>
                                  </m:r>
                                </m:e>
                              </m:acc>
                            </m:e>
                            <m:sub>
                              <m:r>
                                <a:rPr lang="nl-BE" sz="2800" b="1" i="1" smtClean="0">
                                  <a:solidFill>
                                    <a:srgbClr val="2D79C4"/>
                                  </a:solidFill>
                                  <a:latin typeface="Cambria Math" panose="02040503050406030204" pitchFamily="18" charset="0"/>
                                  <a:ea typeface="Cambria Math" panose="02040503050406030204" pitchFamily="18" charset="0"/>
                                </a:rPr>
                                <m:t>𝒊</m:t>
                              </m:r>
                              <m:r>
                                <a:rPr lang="nl-BE" sz="2800" b="1" i="1" smtClean="0">
                                  <a:solidFill>
                                    <a:srgbClr val="2D79C4"/>
                                  </a:solidFill>
                                  <a:latin typeface="Cambria Math" panose="02040503050406030204" pitchFamily="18" charset="0"/>
                                  <a:ea typeface="Cambria Math" panose="02040503050406030204" pitchFamily="18" charset="0"/>
                                </a:rPr>
                                <m:t> −</m:t>
                              </m:r>
                              <m:r>
                                <a:rPr lang="nl-BE" sz="2800" b="1" i="1" smtClean="0">
                                  <a:solidFill>
                                    <a:srgbClr val="2D79C4"/>
                                  </a:solidFill>
                                  <a:latin typeface="Cambria Math" panose="02040503050406030204" pitchFamily="18" charset="0"/>
                                  <a:ea typeface="Cambria Math" panose="02040503050406030204" pitchFamily="18" charset="0"/>
                                </a:rPr>
                                <m:t>𝟏</m:t>
                              </m:r>
                            </m:sub>
                          </m:sSub>
                        </m:num>
                        <m:den>
                          <m:sSub>
                            <m:sSubPr>
                              <m:ctrlPr>
                                <a:rPr lang="nl-BE" sz="2800" b="1" i="1" smtClean="0">
                                  <a:solidFill>
                                    <a:srgbClr val="CA2D0F"/>
                                  </a:solidFill>
                                  <a:latin typeface="Cambria Math" panose="02040503050406030204" pitchFamily="18" charset="0"/>
                                  <a:ea typeface="Cambria Math" panose="02040503050406030204" pitchFamily="18" charset="0"/>
                                </a:rPr>
                              </m:ctrlPr>
                            </m:sSubPr>
                            <m:e>
                              <m:r>
                                <a:rPr lang="nl-BE" sz="2800" b="1" i="1" smtClean="0">
                                  <a:solidFill>
                                    <a:srgbClr val="CA2D0F"/>
                                  </a:solidFill>
                                  <a:latin typeface="Cambria Math" panose="02040503050406030204" pitchFamily="18" charset="0"/>
                                  <a:ea typeface="Cambria Math" panose="02040503050406030204" pitchFamily="18" charset="0"/>
                                </a:rPr>
                                <m:t>𝝅</m:t>
                              </m:r>
                            </m:e>
                            <m:sub>
                              <m:r>
                                <a:rPr lang="nl-BE" sz="2800" b="1" i="1" smtClean="0">
                                  <a:solidFill>
                                    <a:srgbClr val="CA2D0F"/>
                                  </a:solidFill>
                                  <a:latin typeface="Cambria Math" panose="02040503050406030204" pitchFamily="18" charset="0"/>
                                  <a:ea typeface="Cambria Math" panose="02040503050406030204" pitchFamily="18" charset="0"/>
                                </a:rPr>
                                <m:t>𝒊</m:t>
                              </m:r>
                            </m:sub>
                          </m:sSub>
                        </m:den>
                      </m:f>
                      <m:sSub>
                        <m:sSubPr>
                          <m:ctrlPr>
                            <a:rPr lang="nl-BE" sz="2800" b="1" i="1" smtClean="0">
                              <a:solidFill>
                                <a:srgbClr val="19436D"/>
                              </a:solidFill>
                              <a:latin typeface="Cambria Math" panose="02040503050406030204" pitchFamily="18" charset="0"/>
                              <a:ea typeface="Cambria Math" panose="02040503050406030204" pitchFamily="18" charset="0"/>
                            </a:rPr>
                          </m:ctrlPr>
                        </m:sSubPr>
                        <m:e>
                          <m:r>
                            <a:rPr lang="nl-BE" sz="2800" b="1" i="1" smtClean="0">
                              <a:solidFill>
                                <a:srgbClr val="19436D"/>
                              </a:solidFill>
                              <a:latin typeface="Cambria Math" panose="02040503050406030204" pitchFamily="18" charset="0"/>
                              <a:ea typeface="Cambria Math" panose="02040503050406030204" pitchFamily="18" charset="0"/>
                            </a:rPr>
                            <m:t>𝜹</m:t>
                          </m:r>
                        </m:e>
                        <m:sub>
                          <m:r>
                            <a:rPr lang="nl-BE" sz="2800" b="1" i="1" smtClean="0">
                              <a:solidFill>
                                <a:srgbClr val="19436D"/>
                              </a:solidFill>
                              <a:latin typeface="Cambria Math" panose="02040503050406030204" pitchFamily="18" charset="0"/>
                              <a:ea typeface="Cambria Math" panose="02040503050406030204" pitchFamily="18" charset="0"/>
                            </a:rPr>
                            <m:t>𝒊</m:t>
                          </m:r>
                          <m:r>
                            <a:rPr lang="nl-BE" sz="2800" b="1" i="1" smtClean="0">
                              <a:solidFill>
                                <a:srgbClr val="19436D"/>
                              </a:solidFill>
                              <a:latin typeface="Cambria Math" panose="02040503050406030204" pitchFamily="18" charset="0"/>
                              <a:ea typeface="Cambria Math" panose="02040503050406030204" pitchFamily="18" charset="0"/>
                            </a:rPr>
                            <m:t>−</m:t>
                          </m:r>
                          <m:r>
                            <a:rPr lang="nl-BE" sz="2800" b="1" i="1" smtClean="0">
                              <a:solidFill>
                                <a:srgbClr val="19436D"/>
                              </a:solidFill>
                              <a:latin typeface="Cambria Math" panose="02040503050406030204" pitchFamily="18" charset="0"/>
                              <a:ea typeface="Cambria Math" panose="02040503050406030204" pitchFamily="18" charset="0"/>
                            </a:rPr>
                            <m:t>𝟏</m:t>
                          </m:r>
                        </m:sub>
                      </m:sSub>
                    </m:oMath>
                  </m:oMathPara>
                </a14:m>
                <a:endParaRPr lang="en-US" sz="2800" b="1" dirty="0">
                  <a:solidFill>
                    <a:srgbClr val="19436D"/>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610600" y="4796448"/>
                <a:ext cx="2737352" cy="896527"/>
              </a:xfrm>
              <a:prstGeom prst="rect">
                <a:avLst/>
              </a:prstGeom>
              <a:blipFill>
                <a:blip r:embed="rId4"/>
                <a:stretch>
                  <a:fillRect l="-2304" t="-11268" r="-461" b="-8451"/>
                </a:stretch>
              </a:blipFill>
            </p:spPr>
            <p:txBody>
              <a:bodyPr/>
              <a:lstStyle/>
              <a:p>
                <a:r>
                  <a:rPr lang="nl-BE">
                    <a:noFill/>
                  </a:rPr>
                  <a:t> </a:t>
                </a:r>
              </a:p>
            </p:txBody>
          </p:sp>
        </mc:Fallback>
      </mc:AlternateContent>
      <p:sp>
        <p:nvSpPr>
          <p:cNvPr id="7" name="TextBox 6"/>
          <p:cNvSpPr txBox="1"/>
          <p:nvPr/>
        </p:nvSpPr>
        <p:spPr>
          <a:xfrm>
            <a:off x="838200" y="1672739"/>
            <a:ext cx="2333391" cy="461665"/>
          </a:xfrm>
          <a:prstGeom prst="rect">
            <a:avLst/>
          </a:prstGeom>
          <a:noFill/>
        </p:spPr>
        <p:txBody>
          <a:bodyPr wrap="none" rtlCol="0">
            <a:spAutoFit/>
          </a:bodyPr>
          <a:lstStyle/>
          <a:p>
            <a:r>
              <a:rPr lang="en-US" sz="2400" u="sng" dirty="0">
                <a:solidFill>
                  <a:srgbClr val="19436D"/>
                </a:solidFill>
              </a:rPr>
              <a:t>Predictive coding</a:t>
            </a:r>
          </a:p>
        </p:txBody>
      </p:sp>
      <p:sp>
        <p:nvSpPr>
          <p:cNvPr id="8"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19436D"/>
                </a:solidFill>
              </a:rPr>
              <a:t>Introduction</a:t>
            </a:r>
            <a:endParaRPr lang="en-US" b="1" dirty="0">
              <a:solidFill>
                <a:srgbClr val="19436D"/>
              </a:solidFill>
            </a:endParaRPr>
          </a:p>
        </p:txBody>
      </p:sp>
      <p:sp>
        <p:nvSpPr>
          <p:cNvPr id="9" name="Slide Number Placeholder 8"/>
          <p:cNvSpPr>
            <a:spLocks noGrp="1"/>
          </p:cNvSpPr>
          <p:nvPr>
            <p:ph type="sldNum" sz="quarter" idx="12"/>
          </p:nvPr>
        </p:nvSpPr>
        <p:spPr/>
        <p:txBody>
          <a:bodyPr/>
          <a:lstStyle/>
          <a:p>
            <a:fld id="{133F7363-F82C-4421-9BB9-06B477198B13}" type="slidenum">
              <a:rPr lang="en-US" smtClean="0"/>
              <a:t>6</a:t>
            </a:fld>
            <a:endParaRPr lang="en-US"/>
          </a:p>
        </p:txBody>
      </p:sp>
      <p:sp>
        <p:nvSpPr>
          <p:cNvPr id="2" name="Tekstvak 1"/>
          <p:cNvSpPr txBox="1"/>
          <p:nvPr/>
        </p:nvSpPr>
        <p:spPr>
          <a:xfrm>
            <a:off x="6298789" y="6398309"/>
            <a:ext cx="2383342" cy="646331"/>
          </a:xfrm>
          <a:prstGeom prst="rect">
            <a:avLst/>
          </a:prstGeom>
          <a:noFill/>
        </p:spPr>
        <p:txBody>
          <a:bodyPr wrap="square" rtlCol="0">
            <a:spAutoFit/>
          </a:bodyPr>
          <a:lstStyle/>
          <a:p>
            <a:r>
              <a:rPr lang="nl-NL" dirty="0"/>
              <a:t>(Clark, 2013)</a:t>
            </a:r>
          </a:p>
          <a:p>
            <a:endParaRPr lang="nl-NL" dirty="0"/>
          </a:p>
        </p:txBody>
      </p:sp>
      <p:sp>
        <p:nvSpPr>
          <p:cNvPr id="10" name="Oval 7">
            <a:extLst>
              <a:ext uri="{FF2B5EF4-FFF2-40B4-BE49-F238E27FC236}">
                <a16:creationId xmlns:a16="http://schemas.microsoft.com/office/drawing/2014/main" id="{16064D9D-9B7F-7D44-BDB4-714A8CFF761A}"/>
              </a:ext>
            </a:extLst>
          </p:cNvPr>
          <p:cNvSpPr/>
          <p:nvPr/>
        </p:nvSpPr>
        <p:spPr>
          <a:xfrm>
            <a:off x="9633034" y="4724501"/>
            <a:ext cx="1017037" cy="1120487"/>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51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9436D"/>
                </a:solidFill>
              </a:rPr>
              <a:t>Introduction</a:t>
            </a:r>
          </a:p>
        </p:txBody>
      </p:sp>
      <p:sp>
        <p:nvSpPr>
          <p:cNvPr id="3" name="Content Placeholder 2"/>
          <p:cNvSpPr>
            <a:spLocks noGrp="1"/>
          </p:cNvSpPr>
          <p:nvPr>
            <p:ph idx="1"/>
          </p:nvPr>
        </p:nvSpPr>
        <p:spPr>
          <a:xfrm>
            <a:off x="838200" y="2106297"/>
            <a:ext cx="10515600" cy="4894977"/>
          </a:xfrm>
        </p:spPr>
        <p:txBody>
          <a:bodyPr>
            <a:normAutofit fontScale="92500" lnSpcReduction="10000"/>
          </a:bodyPr>
          <a:lstStyle/>
          <a:p>
            <a:r>
              <a:rPr lang="en-US" sz="1900" b="1" dirty="0">
                <a:solidFill>
                  <a:srgbClr val="19436D"/>
                </a:solidFill>
              </a:rPr>
              <a:t>Irreducible uncertainty:</a:t>
            </a:r>
          </a:p>
          <a:p>
            <a:pPr lvl="1"/>
            <a:r>
              <a:rPr lang="en-US" sz="1900" dirty="0">
                <a:solidFill>
                  <a:srgbClr val="19436D"/>
                </a:solidFill>
              </a:rPr>
              <a:t>Due to our noisy biological </a:t>
            </a:r>
            <a:r>
              <a:rPr lang="en-US" sz="1900" dirty="0" smtClean="0">
                <a:solidFill>
                  <a:srgbClr val="19436D"/>
                </a:solidFill>
              </a:rPr>
              <a:t>apparatus and noise </a:t>
            </a:r>
            <a:r>
              <a:rPr lang="en-US" sz="1900" dirty="0">
                <a:solidFill>
                  <a:srgbClr val="19436D"/>
                </a:solidFill>
              </a:rPr>
              <a:t>in the sensory </a:t>
            </a:r>
            <a:r>
              <a:rPr lang="en-US" sz="1900" dirty="0" smtClean="0">
                <a:solidFill>
                  <a:srgbClr val="19436D"/>
                </a:solidFill>
              </a:rPr>
              <a:t>input ~ </a:t>
            </a:r>
            <a:r>
              <a:rPr lang="en-US" sz="1900" dirty="0">
                <a:solidFill>
                  <a:srgbClr val="19436D"/>
                </a:solidFill>
              </a:rPr>
              <a:t>variance of the </a:t>
            </a:r>
            <a:r>
              <a:rPr lang="en-US" sz="1900" dirty="0">
                <a:solidFill>
                  <a:srgbClr val="2D79C4"/>
                </a:solidFill>
              </a:rPr>
              <a:t>likelihood distribution</a:t>
            </a:r>
            <a:r>
              <a:rPr lang="en-US" sz="1900" dirty="0">
                <a:solidFill>
                  <a:srgbClr val="19436D"/>
                </a:solidFill>
              </a:rPr>
              <a:t/>
            </a:r>
            <a:br>
              <a:rPr lang="en-US" sz="1900" dirty="0">
                <a:solidFill>
                  <a:srgbClr val="19436D"/>
                </a:solidFill>
              </a:rPr>
            </a:br>
            <a:endParaRPr lang="en-US" sz="1900" dirty="0">
              <a:solidFill>
                <a:srgbClr val="19436D"/>
              </a:solidFill>
            </a:endParaRPr>
          </a:p>
          <a:p>
            <a:r>
              <a:rPr lang="en-US" sz="1900" b="1" dirty="0">
                <a:solidFill>
                  <a:srgbClr val="19436D"/>
                </a:solidFill>
              </a:rPr>
              <a:t>Estimation uncertainty:</a:t>
            </a:r>
          </a:p>
          <a:p>
            <a:pPr lvl="1"/>
            <a:r>
              <a:rPr lang="en-US" sz="1900" dirty="0">
                <a:solidFill>
                  <a:srgbClr val="19436D"/>
                </a:solidFill>
              </a:rPr>
              <a:t>Due to the probabilistic nature of the representations at each level of the cortical hierarchy ~ variance of the </a:t>
            </a:r>
            <a:r>
              <a:rPr lang="en-US" sz="1900" dirty="0">
                <a:solidFill>
                  <a:srgbClr val="B879E1"/>
                </a:solidFill>
              </a:rPr>
              <a:t>posterior distribution</a:t>
            </a:r>
            <a:r>
              <a:rPr lang="en-US" sz="1900" dirty="0">
                <a:solidFill>
                  <a:srgbClr val="19436D"/>
                </a:solidFill>
              </a:rPr>
              <a:t/>
            </a:r>
            <a:br>
              <a:rPr lang="en-US" sz="1900" dirty="0">
                <a:solidFill>
                  <a:srgbClr val="19436D"/>
                </a:solidFill>
              </a:rPr>
            </a:br>
            <a:endParaRPr lang="en-US" sz="1900" dirty="0">
              <a:solidFill>
                <a:srgbClr val="19436D"/>
              </a:solidFill>
            </a:endParaRPr>
          </a:p>
          <a:p>
            <a:r>
              <a:rPr lang="en-US" sz="1900" b="1" dirty="0">
                <a:solidFill>
                  <a:srgbClr val="19436D"/>
                </a:solidFill>
              </a:rPr>
              <a:t>Volatility uncertainty:</a:t>
            </a:r>
          </a:p>
          <a:p>
            <a:pPr lvl="1"/>
            <a:r>
              <a:rPr lang="en-US" sz="1900" dirty="0">
                <a:solidFill>
                  <a:srgbClr val="19436D"/>
                </a:solidFill>
              </a:rPr>
              <a:t>Due to changes in the structural regularities in the environment ~ </a:t>
            </a:r>
            <a:r>
              <a:rPr lang="en-US" sz="1900" b="1" dirty="0">
                <a:solidFill>
                  <a:srgbClr val="C1A9A9"/>
                </a:solidFill>
              </a:rPr>
              <a:t>volatility of the environment</a:t>
            </a:r>
          </a:p>
          <a:p>
            <a:pPr lvl="1"/>
            <a:r>
              <a:rPr lang="en-US" sz="1900" dirty="0">
                <a:solidFill>
                  <a:srgbClr val="19436D"/>
                </a:solidFill>
              </a:rPr>
              <a:t>Ideal observer: </a:t>
            </a:r>
          </a:p>
          <a:p>
            <a:pPr lvl="2"/>
            <a:r>
              <a:rPr lang="en-US" sz="1900" dirty="0">
                <a:solidFill>
                  <a:srgbClr val="19436D"/>
                </a:solidFill>
              </a:rPr>
              <a:t>High volatility: increase of precision of prediction errors: chance to learn</a:t>
            </a:r>
          </a:p>
          <a:p>
            <a:pPr lvl="2"/>
            <a:r>
              <a:rPr lang="en-US" sz="1900" dirty="0">
                <a:solidFill>
                  <a:srgbClr val="19436D"/>
                </a:solidFill>
              </a:rPr>
              <a:t>Low volatility or stable environment:  decrease precision of prediction errors</a:t>
            </a:r>
            <a:br>
              <a:rPr lang="en-US" sz="1900" dirty="0">
                <a:solidFill>
                  <a:srgbClr val="19436D"/>
                </a:solidFill>
              </a:rPr>
            </a:br>
            <a:endParaRPr lang="nl-BE" sz="1900" dirty="0">
              <a:solidFill>
                <a:srgbClr val="19436D"/>
              </a:solidFill>
            </a:endParaRPr>
          </a:p>
          <a:p>
            <a:pPr>
              <a:buFont typeface="Wingdings" pitchFamily="2" charset="2"/>
              <a:buChar char="è"/>
            </a:pPr>
            <a:r>
              <a:rPr lang="en-GB" sz="1900" dirty="0">
                <a:solidFill>
                  <a:srgbClr val="19436D"/>
                </a:solidFill>
              </a:rPr>
              <a:t>Infer and monitor different forms of uncertainty: </a:t>
            </a:r>
            <a:r>
              <a:rPr lang="en-GB" sz="1900" dirty="0">
                <a:solidFill>
                  <a:srgbClr val="19436D"/>
                </a:solidFill>
                <a:sym typeface="Wingdings" pitchFamily="2" charset="2"/>
              </a:rPr>
              <a:t> F</a:t>
            </a:r>
            <a:r>
              <a:rPr lang="en-GB" sz="1900" dirty="0">
                <a:solidFill>
                  <a:srgbClr val="19436D"/>
                </a:solidFill>
              </a:rPr>
              <a:t>lexibly adjusting the precision attributed to PEs at different levels of its hierarchy</a:t>
            </a:r>
          </a:p>
          <a:p>
            <a:pPr>
              <a:buFont typeface="Wingdings" pitchFamily="2" charset="2"/>
              <a:buChar char="è"/>
            </a:pPr>
            <a:r>
              <a:rPr lang="en-GB" sz="1900" dirty="0">
                <a:solidFill>
                  <a:srgbClr val="19436D"/>
                </a:solidFill>
              </a:rPr>
              <a:t> </a:t>
            </a:r>
            <a:r>
              <a:rPr lang="en-GB" sz="1900" b="1" dirty="0">
                <a:solidFill>
                  <a:srgbClr val="19436D"/>
                </a:solidFill>
              </a:rPr>
              <a:t>Optimally predict the environment and to minimize PEs. </a:t>
            </a:r>
            <a:endParaRPr lang="nl-BE" sz="1900" b="1" dirty="0">
              <a:solidFill>
                <a:srgbClr val="19436D"/>
              </a:solidFill>
            </a:endParaRPr>
          </a:p>
          <a:p>
            <a:pPr marL="0" indent="0">
              <a:buNone/>
            </a:pPr>
            <a:endParaRPr lang="en-US" sz="2400" dirty="0">
              <a:solidFill>
                <a:srgbClr val="19436D"/>
              </a:solidFill>
            </a:endParaRPr>
          </a:p>
        </p:txBody>
      </p:sp>
      <p:sp>
        <p:nvSpPr>
          <p:cNvPr id="4" name="TextBox 3"/>
          <p:cNvSpPr txBox="1"/>
          <p:nvPr/>
        </p:nvSpPr>
        <p:spPr>
          <a:xfrm>
            <a:off x="838200" y="1672739"/>
            <a:ext cx="6823202" cy="830997"/>
          </a:xfrm>
          <a:prstGeom prst="rect">
            <a:avLst/>
          </a:prstGeom>
          <a:noFill/>
        </p:spPr>
        <p:txBody>
          <a:bodyPr wrap="none" rtlCol="0">
            <a:spAutoFit/>
          </a:bodyPr>
          <a:lstStyle/>
          <a:p>
            <a:r>
              <a:rPr lang="en-US" sz="2400" u="sng" dirty="0">
                <a:solidFill>
                  <a:srgbClr val="19436D"/>
                </a:solidFill>
              </a:rPr>
              <a:t>Different sources of uncertainty </a:t>
            </a:r>
            <a:r>
              <a:rPr lang="nl-NL" sz="2400" u="sng" dirty="0">
                <a:solidFill>
                  <a:srgbClr val="19436D"/>
                </a:solidFill>
              </a:rPr>
              <a:t>(</a:t>
            </a:r>
            <a:r>
              <a:rPr lang="nl-NL" sz="2400" u="sng" dirty="0" err="1">
                <a:solidFill>
                  <a:srgbClr val="19436D"/>
                </a:solidFill>
              </a:rPr>
              <a:t>Mathys</a:t>
            </a:r>
            <a:r>
              <a:rPr lang="nl-NL" sz="2400" u="sng" dirty="0">
                <a:solidFill>
                  <a:srgbClr val="19436D"/>
                </a:solidFill>
              </a:rPr>
              <a:t> et al., 2014)</a:t>
            </a:r>
          </a:p>
          <a:p>
            <a:endParaRPr lang="en-US" sz="2400" u="sng" dirty="0">
              <a:solidFill>
                <a:srgbClr val="19436D"/>
              </a:solidFill>
            </a:endParaRPr>
          </a:p>
        </p:txBody>
      </p:sp>
      <p:sp>
        <p:nvSpPr>
          <p:cNvPr id="5" name="Slide Number Placeholder 4"/>
          <p:cNvSpPr>
            <a:spLocks noGrp="1"/>
          </p:cNvSpPr>
          <p:nvPr>
            <p:ph type="sldNum" sz="quarter" idx="12"/>
          </p:nvPr>
        </p:nvSpPr>
        <p:spPr/>
        <p:txBody>
          <a:bodyPr/>
          <a:lstStyle/>
          <a:p>
            <a:fld id="{133F7363-F82C-4421-9BB9-06B477198B13}" type="slidenum">
              <a:rPr lang="en-US" smtClean="0"/>
              <a:t>7</a:t>
            </a:fld>
            <a:endParaRPr lang="en-US" dirty="0"/>
          </a:p>
        </p:txBody>
      </p:sp>
      <p:pic>
        <p:nvPicPr>
          <p:cNvPr id="6" name="Picture 3">
            <a:extLst>
              <a:ext uri="{FF2B5EF4-FFF2-40B4-BE49-F238E27FC236}">
                <a16:creationId xmlns:a16="http://schemas.microsoft.com/office/drawing/2014/main" id="{ACDEE4E0-D62A-5048-A3C4-1E10CC3E8034}"/>
              </a:ext>
            </a:extLst>
          </p:cNvPr>
          <p:cNvPicPr>
            <a:picLocks noChangeAspect="1"/>
          </p:cNvPicPr>
          <p:nvPr/>
        </p:nvPicPr>
        <p:blipFill>
          <a:blip r:embed="rId3"/>
          <a:stretch>
            <a:fillRect/>
          </a:stretch>
        </p:blipFill>
        <p:spPr>
          <a:xfrm>
            <a:off x="7512838" y="340705"/>
            <a:ext cx="3989526" cy="1557788"/>
          </a:xfrm>
          <a:prstGeom prst="rect">
            <a:avLst/>
          </a:prstGeom>
        </p:spPr>
      </p:pic>
      <p:cxnSp>
        <p:nvCxnSpPr>
          <p:cNvPr id="7" name="Rechte verbindingslijn met pijl 6">
            <a:extLst>
              <a:ext uri="{FF2B5EF4-FFF2-40B4-BE49-F238E27FC236}">
                <a16:creationId xmlns:a16="http://schemas.microsoft.com/office/drawing/2014/main" id="{B1CB0F43-A573-8348-AEC2-DFE5D50674F7}"/>
              </a:ext>
            </a:extLst>
          </p:cNvPr>
          <p:cNvCxnSpPr>
            <a:cxnSpLocks/>
          </p:cNvCxnSpPr>
          <p:nvPr/>
        </p:nvCxnSpPr>
        <p:spPr>
          <a:xfrm>
            <a:off x="9479530" y="1374402"/>
            <a:ext cx="663388" cy="0"/>
          </a:xfrm>
          <a:prstGeom prst="straightConnector1">
            <a:avLst/>
          </a:prstGeom>
          <a:ln w="57150">
            <a:solidFill>
              <a:srgbClr val="2D78C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Rechte verbindingslijn met pijl 8">
            <a:extLst>
              <a:ext uri="{FF2B5EF4-FFF2-40B4-BE49-F238E27FC236}">
                <a16:creationId xmlns:a16="http://schemas.microsoft.com/office/drawing/2014/main" id="{1A1D994A-15A5-E340-BB2E-D1DA66B6FF10}"/>
              </a:ext>
            </a:extLst>
          </p:cNvPr>
          <p:cNvCxnSpPr>
            <a:cxnSpLocks/>
          </p:cNvCxnSpPr>
          <p:nvPr/>
        </p:nvCxnSpPr>
        <p:spPr>
          <a:xfrm>
            <a:off x="9226921" y="1269882"/>
            <a:ext cx="561359" cy="0"/>
          </a:xfrm>
          <a:prstGeom prst="straightConnector1">
            <a:avLst/>
          </a:prstGeom>
          <a:ln w="57150">
            <a:solidFill>
              <a:srgbClr val="B879E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Afbeelding 12">
            <a:extLst>
              <a:ext uri="{FF2B5EF4-FFF2-40B4-BE49-F238E27FC236}">
                <a16:creationId xmlns:a16="http://schemas.microsoft.com/office/drawing/2014/main" id="{A8AFD119-4383-5844-8476-766652589C01}"/>
              </a:ext>
            </a:extLst>
          </p:cNvPr>
          <p:cNvPicPr>
            <a:picLocks noChangeAspect="1"/>
          </p:cNvPicPr>
          <p:nvPr/>
        </p:nvPicPr>
        <p:blipFill>
          <a:blip r:embed="rId4"/>
          <a:stretch>
            <a:fillRect/>
          </a:stretch>
        </p:blipFill>
        <p:spPr>
          <a:xfrm>
            <a:off x="7661402" y="0"/>
            <a:ext cx="3908585" cy="2416481"/>
          </a:xfrm>
          <a:prstGeom prst="rect">
            <a:avLst/>
          </a:prstGeom>
        </p:spPr>
      </p:pic>
    </p:spTree>
    <p:extLst>
      <p:ext uri="{BB962C8B-B14F-4D97-AF65-F5344CB8AC3E}">
        <p14:creationId xmlns:p14="http://schemas.microsoft.com/office/powerpoint/2010/main" val="283388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9436D"/>
                </a:solidFill>
              </a:rPr>
              <a:t>Introduction</a:t>
            </a:r>
          </a:p>
        </p:txBody>
      </p:sp>
      <p:sp>
        <p:nvSpPr>
          <p:cNvPr id="6" name="TextBox 5"/>
          <p:cNvSpPr txBox="1"/>
          <p:nvPr/>
        </p:nvSpPr>
        <p:spPr>
          <a:xfrm>
            <a:off x="5303821" y="2464366"/>
            <a:ext cx="6192570" cy="400110"/>
          </a:xfrm>
          <a:prstGeom prst="rect">
            <a:avLst/>
          </a:prstGeom>
          <a:noFill/>
        </p:spPr>
        <p:txBody>
          <a:bodyPr wrap="square" rtlCol="0">
            <a:spAutoFit/>
          </a:bodyPr>
          <a:lstStyle/>
          <a:p>
            <a:r>
              <a:rPr lang="en-US" sz="2000" b="1" dirty="0">
                <a:solidFill>
                  <a:srgbClr val="19436D"/>
                </a:solidFill>
              </a:rPr>
              <a:t>Hypo-prior hypothesis (</a:t>
            </a:r>
            <a:r>
              <a:rPr lang="en-US" sz="2000" b="1" dirty="0" err="1">
                <a:solidFill>
                  <a:srgbClr val="19436D"/>
                </a:solidFill>
              </a:rPr>
              <a:t>Pellicano</a:t>
            </a:r>
            <a:r>
              <a:rPr lang="en-US" sz="2000" b="1" dirty="0">
                <a:solidFill>
                  <a:srgbClr val="19436D"/>
                </a:solidFill>
              </a:rPr>
              <a:t> &amp; Burr, 2012)</a:t>
            </a:r>
          </a:p>
        </p:txBody>
      </p:sp>
      <p:sp>
        <p:nvSpPr>
          <p:cNvPr id="7" name="TextBox 6"/>
          <p:cNvSpPr txBox="1"/>
          <p:nvPr/>
        </p:nvSpPr>
        <p:spPr>
          <a:xfrm>
            <a:off x="5303821" y="4276068"/>
            <a:ext cx="6888179" cy="400110"/>
          </a:xfrm>
          <a:prstGeom prst="rect">
            <a:avLst/>
          </a:prstGeom>
          <a:noFill/>
        </p:spPr>
        <p:txBody>
          <a:bodyPr wrap="square" rtlCol="0">
            <a:spAutoFit/>
          </a:bodyPr>
          <a:lstStyle/>
          <a:p>
            <a:r>
              <a:rPr lang="en-US" sz="2000" b="1" dirty="0">
                <a:solidFill>
                  <a:srgbClr val="19436D"/>
                </a:solidFill>
              </a:rPr>
              <a:t>High precision of likelihood hypothesis (Brock, 2012)</a:t>
            </a:r>
          </a:p>
        </p:txBody>
      </p:sp>
      <p:sp>
        <p:nvSpPr>
          <p:cNvPr id="8" name="TextBox 7"/>
          <p:cNvSpPr txBox="1"/>
          <p:nvPr/>
        </p:nvSpPr>
        <p:spPr>
          <a:xfrm>
            <a:off x="838200" y="5905805"/>
            <a:ext cx="10876984" cy="400110"/>
          </a:xfrm>
          <a:prstGeom prst="rect">
            <a:avLst/>
          </a:prstGeom>
          <a:noFill/>
        </p:spPr>
        <p:txBody>
          <a:bodyPr wrap="square" rtlCol="0">
            <a:spAutoFit/>
          </a:bodyPr>
          <a:lstStyle/>
          <a:p>
            <a:r>
              <a:rPr lang="en-US" sz="2000" dirty="0">
                <a:solidFill>
                  <a:srgbClr val="19436D"/>
                </a:solidFill>
                <a:sym typeface="Wingdings" panose="05000000000000000000" pitchFamily="2" charset="2"/>
              </a:rPr>
              <a:t> </a:t>
            </a:r>
            <a:r>
              <a:rPr lang="en-US" sz="2000" dirty="0">
                <a:solidFill>
                  <a:srgbClr val="B879E1"/>
                </a:solidFill>
                <a:sym typeface="Wingdings" panose="05000000000000000000" pitchFamily="2" charset="2"/>
              </a:rPr>
              <a:t>Perception </a:t>
            </a:r>
            <a:r>
              <a:rPr lang="en-US" sz="2000" dirty="0">
                <a:solidFill>
                  <a:srgbClr val="19436D"/>
                </a:solidFill>
                <a:sym typeface="Wingdings" panose="05000000000000000000" pitchFamily="2" charset="2"/>
              </a:rPr>
              <a:t>mainly driven by </a:t>
            </a:r>
            <a:r>
              <a:rPr lang="en-US" sz="2000" b="1" dirty="0">
                <a:solidFill>
                  <a:srgbClr val="2D78C4"/>
                </a:solidFill>
                <a:sym typeface="Wingdings" panose="05000000000000000000" pitchFamily="2" charset="2"/>
              </a:rPr>
              <a:t>incoming sensory information </a:t>
            </a:r>
            <a:r>
              <a:rPr lang="en-US" sz="2000" dirty="0">
                <a:solidFill>
                  <a:srgbClr val="19436D"/>
                </a:solidFill>
                <a:sym typeface="Wingdings" panose="05000000000000000000" pitchFamily="2" charset="2"/>
              </a:rPr>
              <a:t>and </a:t>
            </a:r>
            <a:r>
              <a:rPr lang="en-US" sz="2000" b="1" dirty="0">
                <a:solidFill>
                  <a:srgbClr val="19436D"/>
                </a:solidFill>
                <a:sym typeface="Wingdings" panose="05000000000000000000" pitchFamily="2" charset="2"/>
              </a:rPr>
              <a:t>less biased towards </a:t>
            </a:r>
            <a:r>
              <a:rPr lang="en-US" sz="2000" b="1" dirty="0">
                <a:solidFill>
                  <a:srgbClr val="CA2D0F"/>
                </a:solidFill>
                <a:sym typeface="Wingdings" panose="05000000000000000000" pitchFamily="2" charset="2"/>
              </a:rPr>
              <a:t>prior beliefs</a:t>
            </a:r>
            <a:endParaRPr lang="en-US" sz="2000" b="1" dirty="0">
              <a:solidFill>
                <a:srgbClr val="19436D"/>
              </a:solidFill>
            </a:endParaRPr>
          </a:p>
        </p:txBody>
      </p:sp>
      <p:sp>
        <p:nvSpPr>
          <p:cNvPr id="9" name="TextBox 8"/>
          <p:cNvSpPr txBox="1"/>
          <p:nvPr/>
        </p:nvSpPr>
        <p:spPr>
          <a:xfrm>
            <a:off x="838200" y="1672739"/>
            <a:ext cx="4067396" cy="461665"/>
          </a:xfrm>
          <a:prstGeom prst="rect">
            <a:avLst/>
          </a:prstGeom>
          <a:noFill/>
        </p:spPr>
        <p:txBody>
          <a:bodyPr wrap="none" rtlCol="0">
            <a:spAutoFit/>
          </a:bodyPr>
          <a:lstStyle/>
          <a:p>
            <a:r>
              <a:rPr lang="en-US" sz="2400" u="sng" dirty="0">
                <a:solidFill>
                  <a:srgbClr val="19436D"/>
                </a:solidFill>
              </a:rPr>
              <a:t>Bayesian brain theories of ASD</a:t>
            </a:r>
          </a:p>
        </p:txBody>
      </p:sp>
      <p:sp>
        <p:nvSpPr>
          <p:cNvPr id="3" name="Slide Number Placeholder 2"/>
          <p:cNvSpPr>
            <a:spLocks noGrp="1"/>
          </p:cNvSpPr>
          <p:nvPr>
            <p:ph type="sldNum" sz="quarter" idx="12"/>
          </p:nvPr>
        </p:nvSpPr>
        <p:spPr/>
        <p:txBody>
          <a:bodyPr/>
          <a:lstStyle/>
          <a:p>
            <a:fld id="{133F7363-F82C-4421-9BB9-06B477198B13}" type="slidenum">
              <a:rPr lang="en-US" smtClean="0"/>
              <a:t>8</a:t>
            </a:fld>
            <a:endParaRPr lang="en-US"/>
          </a:p>
        </p:txBody>
      </p:sp>
      <p:sp>
        <p:nvSpPr>
          <p:cNvPr id="14" name="Forme libre 41"/>
          <p:cNvSpPr/>
          <p:nvPr/>
        </p:nvSpPr>
        <p:spPr>
          <a:xfrm>
            <a:off x="922598" y="2906960"/>
            <a:ext cx="3982998" cy="305465"/>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FF0000">
              <a:alpha val="40000"/>
            </a:srgbClr>
          </a:solidFill>
          <a:ln w="28575" cap="flat" cmpd="sng" algn="ctr">
            <a:solidFill>
              <a:srgbClr val="FF0000"/>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sp>
        <p:nvSpPr>
          <p:cNvPr id="15" name="Forme libre 41"/>
          <p:cNvSpPr/>
          <p:nvPr/>
        </p:nvSpPr>
        <p:spPr>
          <a:xfrm>
            <a:off x="2739910" y="2382625"/>
            <a:ext cx="2377880" cy="829801"/>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2775C3">
              <a:alpha val="40000"/>
            </a:srgbClr>
          </a:solidFill>
          <a:ln w="28575" cap="flat" cmpd="sng" algn="ctr">
            <a:solidFill>
              <a:srgbClr val="2775C3"/>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sp>
        <p:nvSpPr>
          <p:cNvPr id="16" name="Forme libre 41"/>
          <p:cNvSpPr/>
          <p:nvPr/>
        </p:nvSpPr>
        <p:spPr>
          <a:xfrm>
            <a:off x="2613257" y="2344332"/>
            <a:ext cx="2333322" cy="868093"/>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B371DF">
              <a:alpha val="40000"/>
            </a:srgbClr>
          </a:solidFill>
          <a:ln w="28575" cap="flat" cmpd="sng" algn="ctr">
            <a:solidFill>
              <a:srgbClr val="B371DF"/>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cxnSp>
        <p:nvCxnSpPr>
          <p:cNvPr id="12" name="Straight Connector 11"/>
          <p:cNvCxnSpPr>
            <a:stCxn id="14" idx="0"/>
            <a:endCxn id="15" idx="2"/>
          </p:cNvCxnSpPr>
          <p:nvPr/>
        </p:nvCxnSpPr>
        <p:spPr>
          <a:xfrm flipV="1">
            <a:off x="922598" y="3207141"/>
            <a:ext cx="4195192" cy="5284"/>
          </a:xfrm>
          <a:prstGeom prst="line">
            <a:avLst/>
          </a:prstGeom>
          <a:ln w="28575"/>
        </p:spPr>
        <p:style>
          <a:lnRef idx="1">
            <a:schemeClr val="dk1"/>
          </a:lnRef>
          <a:fillRef idx="0">
            <a:schemeClr val="dk1"/>
          </a:fillRef>
          <a:effectRef idx="0">
            <a:schemeClr val="dk1"/>
          </a:effectRef>
          <a:fontRef idx="minor">
            <a:schemeClr val="tx1"/>
          </a:fontRef>
        </p:style>
      </p:cxnSp>
      <p:sp>
        <p:nvSpPr>
          <p:cNvPr id="21" name="Forme libre 41"/>
          <p:cNvSpPr/>
          <p:nvPr/>
        </p:nvSpPr>
        <p:spPr>
          <a:xfrm>
            <a:off x="1720072" y="4937213"/>
            <a:ext cx="3031958" cy="436059"/>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FF0000">
              <a:alpha val="40000"/>
            </a:srgbClr>
          </a:solidFill>
          <a:ln w="28575" cap="flat" cmpd="sng" algn="ctr">
            <a:solidFill>
              <a:srgbClr val="FF0000"/>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sp>
        <p:nvSpPr>
          <p:cNvPr id="22" name="Forme libre 41"/>
          <p:cNvSpPr/>
          <p:nvPr/>
        </p:nvSpPr>
        <p:spPr>
          <a:xfrm>
            <a:off x="3997968" y="3954797"/>
            <a:ext cx="1119822" cy="1436453"/>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2775C3">
              <a:alpha val="40000"/>
            </a:srgbClr>
          </a:solidFill>
          <a:ln w="28575" cap="flat" cmpd="sng" algn="ctr">
            <a:solidFill>
              <a:srgbClr val="2775C3"/>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sp>
        <p:nvSpPr>
          <p:cNvPr id="23" name="Forme libre 41"/>
          <p:cNvSpPr/>
          <p:nvPr/>
        </p:nvSpPr>
        <p:spPr>
          <a:xfrm>
            <a:off x="3892492" y="3904362"/>
            <a:ext cx="958673" cy="1468910"/>
          </a:xfrm>
          <a:custGeom>
            <a:avLst/>
            <a:gdLst>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 name="connsiteX0" fmla="*/ 0 w 640080"/>
              <a:gd name="connsiteY0" fmla="*/ 1196342 h 1196342"/>
              <a:gd name="connsiteX1" fmla="*/ 327660 w 640080"/>
              <a:gd name="connsiteY1" fmla="*/ 2 h 1196342"/>
              <a:gd name="connsiteX2" fmla="*/ 640080 w 640080"/>
              <a:gd name="connsiteY2" fmla="*/ 1188722 h 1196342"/>
            </a:gdLst>
            <a:ahLst/>
            <a:cxnLst>
              <a:cxn ang="0">
                <a:pos x="connsiteX0" y="connsiteY0"/>
              </a:cxn>
              <a:cxn ang="0">
                <a:pos x="connsiteX1" y="connsiteY1"/>
              </a:cxn>
              <a:cxn ang="0">
                <a:pos x="connsiteX2" y="connsiteY2"/>
              </a:cxn>
            </a:cxnLst>
            <a:rect l="l" t="t" r="r" b="b"/>
            <a:pathLst>
              <a:path w="640080" h="1196342">
                <a:moveTo>
                  <a:pt x="0" y="1196342"/>
                </a:moveTo>
                <a:cubicBezTo>
                  <a:pt x="195156" y="1170307"/>
                  <a:pt x="220980" y="1272"/>
                  <a:pt x="327660" y="2"/>
                </a:cubicBezTo>
                <a:cubicBezTo>
                  <a:pt x="434340" y="-1268"/>
                  <a:pt x="473710" y="1135594"/>
                  <a:pt x="640080" y="1188722"/>
                </a:cubicBezTo>
              </a:path>
            </a:pathLst>
          </a:custGeom>
          <a:solidFill>
            <a:srgbClr val="B371DF">
              <a:alpha val="40000"/>
            </a:srgbClr>
          </a:solidFill>
          <a:ln w="28575" cap="flat" cmpd="sng" algn="ctr">
            <a:solidFill>
              <a:srgbClr val="B371DF"/>
            </a:solidFill>
            <a:prstDash val="solid"/>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defRPr/>
            </a:pPr>
            <a:endParaRPr lang="en-US" sz="1600" kern="0" dirty="0">
              <a:solidFill>
                <a:prstClr val="white"/>
              </a:solidFill>
              <a:latin typeface="Calibri" panose="020F0502020204030204" pitchFamily="34" charset="0"/>
              <a:ea typeface="Roboto" pitchFamily="2" charset="0"/>
              <a:cs typeface="Times New Roman" panose="02020603050405020304" pitchFamily="18" charset="0"/>
            </a:endParaRPr>
          </a:p>
        </p:txBody>
      </p:sp>
      <p:cxnSp>
        <p:nvCxnSpPr>
          <p:cNvPr id="24" name="Straight Connector 23"/>
          <p:cNvCxnSpPr>
            <a:endCxn id="22" idx="2"/>
          </p:cNvCxnSpPr>
          <p:nvPr/>
        </p:nvCxnSpPr>
        <p:spPr>
          <a:xfrm>
            <a:off x="922598" y="5373272"/>
            <a:ext cx="4195192" cy="8829"/>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096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608E6AFC-1D7F-AF43-96E2-FBF2BE66C224}"/>
              </a:ext>
            </a:extLst>
          </p:cNvPr>
          <p:cNvPicPr>
            <a:picLocks noChangeAspect="1"/>
          </p:cNvPicPr>
          <p:nvPr/>
        </p:nvPicPr>
        <p:blipFill>
          <a:blip r:embed="rId3"/>
          <a:stretch>
            <a:fillRect/>
          </a:stretch>
        </p:blipFill>
        <p:spPr>
          <a:xfrm>
            <a:off x="7420506" y="-171450"/>
            <a:ext cx="4771494" cy="2949974"/>
          </a:xfrm>
          <a:prstGeom prst="rect">
            <a:avLst/>
          </a:prstGeom>
        </p:spPr>
      </p:pic>
      <p:sp>
        <p:nvSpPr>
          <p:cNvPr id="2" name="Title 1"/>
          <p:cNvSpPr>
            <a:spLocks noGrp="1"/>
          </p:cNvSpPr>
          <p:nvPr>
            <p:ph type="title"/>
          </p:nvPr>
        </p:nvSpPr>
        <p:spPr/>
        <p:txBody>
          <a:bodyPr/>
          <a:lstStyle/>
          <a:p>
            <a:r>
              <a:rPr lang="en-US" b="1" dirty="0">
                <a:solidFill>
                  <a:srgbClr val="19436D"/>
                </a:solidFill>
              </a:rPr>
              <a:t>Introduction</a:t>
            </a:r>
          </a:p>
        </p:txBody>
      </p:sp>
      <p:sp>
        <p:nvSpPr>
          <p:cNvPr id="3" name="Content Placeholder 2"/>
          <p:cNvSpPr>
            <a:spLocks noGrp="1"/>
          </p:cNvSpPr>
          <p:nvPr>
            <p:ph idx="1"/>
          </p:nvPr>
        </p:nvSpPr>
        <p:spPr>
          <a:xfrm>
            <a:off x="838200" y="2506662"/>
            <a:ext cx="10515600" cy="4351338"/>
          </a:xfrm>
        </p:spPr>
        <p:txBody>
          <a:bodyPr>
            <a:noAutofit/>
          </a:bodyPr>
          <a:lstStyle/>
          <a:p>
            <a:r>
              <a:rPr lang="en-US" sz="2400" b="1" dirty="0">
                <a:solidFill>
                  <a:srgbClr val="19436D"/>
                </a:solidFill>
              </a:rPr>
              <a:t>HIPPEA: High and Inflexible Precision of Prediction Errors in ASD </a:t>
            </a:r>
            <a:br>
              <a:rPr lang="en-US" sz="2400" b="1" dirty="0">
                <a:solidFill>
                  <a:srgbClr val="19436D"/>
                </a:solidFill>
              </a:rPr>
            </a:br>
            <a:r>
              <a:rPr lang="nl-NL" sz="2400" b="1" dirty="0">
                <a:solidFill>
                  <a:srgbClr val="19436D"/>
                </a:solidFill>
              </a:rPr>
              <a:t>(Van de Cruys et al., 2014)</a:t>
            </a:r>
          </a:p>
          <a:p>
            <a:pPr lvl="1"/>
            <a:r>
              <a:rPr lang="en-GB" sz="2000" dirty="0">
                <a:solidFill>
                  <a:srgbClr val="19436D"/>
                </a:solidFill>
              </a:rPr>
              <a:t>Importance of </a:t>
            </a:r>
            <a:r>
              <a:rPr lang="en-GB" sz="2000" b="1" dirty="0">
                <a:solidFill>
                  <a:srgbClr val="19436D"/>
                </a:solidFill>
              </a:rPr>
              <a:t>dynamic precision modulation </a:t>
            </a:r>
          </a:p>
          <a:p>
            <a:pPr lvl="1"/>
            <a:r>
              <a:rPr lang="en-GB" sz="2000" dirty="0">
                <a:solidFill>
                  <a:srgbClr val="19436D"/>
                </a:solidFill>
              </a:rPr>
              <a:t>Continuous high weighting of prediction errors </a:t>
            </a:r>
          </a:p>
          <a:p>
            <a:pPr marL="914400" lvl="2" indent="0">
              <a:buNone/>
            </a:pPr>
            <a:r>
              <a:rPr lang="en-GB" dirty="0">
                <a:solidFill>
                  <a:srgbClr val="19436D"/>
                </a:solidFill>
                <a:sym typeface="Wingdings" pitchFamily="2" charset="2"/>
              </a:rPr>
              <a:t> Independent of the context (</a:t>
            </a:r>
            <a:r>
              <a:rPr lang="en-GB" b="1" dirty="0">
                <a:solidFill>
                  <a:srgbClr val="19436D"/>
                </a:solidFill>
                <a:sym typeface="Wingdings" pitchFamily="2" charset="2"/>
              </a:rPr>
              <a:t>Inflexible)</a:t>
            </a:r>
            <a:endParaRPr lang="en-GB" dirty="0">
              <a:solidFill>
                <a:srgbClr val="19436D"/>
              </a:solidFill>
            </a:endParaRPr>
          </a:p>
          <a:p>
            <a:pPr lvl="2">
              <a:buFont typeface="Wingdings" pitchFamily="2" charset="2"/>
              <a:buChar char="è"/>
            </a:pPr>
            <a:r>
              <a:rPr lang="en-GB" dirty="0">
                <a:solidFill>
                  <a:srgbClr val="19436D"/>
                </a:solidFill>
              </a:rPr>
              <a:t>Extremely updated and narrow prediction models, often </a:t>
            </a:r>
            <a:r>
              <a:rPr lang="en-GB" b="1" dirty="0">
                <a:solidFill>
                  <a:srgbClr val="19436D"/>
                </a:solidFill>
              </a:rPr>
              <a:t>fitting irrelevant noise.</a:t>
            </a:r>
          </a:p>
          <a:p>
            <a:pPr lvl="2">
              <a:buFont typeface="Wingdings" pitchFamily="2" charset="2"/>
              <a:buChar char="è"/>
            </a:pPr>
            <a:r>
              <a:rPr lang="en-GB" dirty="0">
                <a:solidFill>
                  <a:srgbClr val="19436D"/>
                </a:solidFill>
              </a:rPr>
              <a:t>Impedes learning of broader high-level abstractions.</a:t>
            </a:r>
            <a:endParaRPr lang="nl-NL" sz="1600" dirty="0">
              <a:solidFill>
                <a:srgbClr val="19436D"/>
              </a:solidFill>
            </a:endParaRPr>
          </a:p>
          <a:p>
            <a:r>
              <a:rPr lang="en-GB" sz="2400" b="1" dirty="0">
                <a:solidFill>
                  <a:srgbClr val="19436D"/>
                </a:solidFill>
              </a:rPr>
              <a:t>Aberrant inferences about volatility uncertainty (Palmer, Lawson &amp; </a:t>
            </a:r>
            <a:r>
              <a:rPr lang="en-GB" sz="2400" b="1" dirty="0" err="1">
                <a:solidFill>
                  <a:srgbClr val="19436D"/>
                </a:solidFill>
              </a:rPr>
              <a:t>Hohwy</a:t>
            </a:r>
            <a:r>
              <a:rPr lang="en-GB" sz="2400" b="1" dirty="0">
                <a:solidFill>
                  <a:srgbClr val="19436D"/>
                </a:solidFill>
              </a:rPr>
              <a:t>, </a:t>
            </a:r>
            <a:r>
              <a:rPr lang="en-US" sz="2400" b="1" dirty="0">
                <a:solidFill>
                  <a:srgbClr val="19436D"/>
                </a:solidFill>
              </a:rPr>
              <a:t>2017)</a:t>
            </a:r>
          </a:p>
          <a:p>
            <a:pPr lvl="1"/>
            <a:r>
              <a:rPr lang="en-US" sz="2000" dirty="0">
                <a:solidFill>
                  <a:srgbClr val="19436D"/>
                </a:solidFill>
              </a:rPr>
              <a:t>Importance of </a:t>
            </a:r>
            <a:r>
              <a:rPr lang="en-US" sz="2000" b="1" dirty="0">
                <a:solidFill>
                  <a:srgbClr val="19436D"/>
                </a:solidFill>
              </a:rPr>
              <a:t>dynamic precision modulation</a:t>
            </a:r>
          </a:p>
          <a:p>
            <a:pPr lvl="1"/>
            <a:r>
              <a:rPr lang="en-US" sz="2000" dirty="0">
                <a:solidFill>
                  <a:srgbClr val="19436D"/>
                </a:solidFill>
              </a:rPr>
              <a:t>Precision modulation depending on inferences about the volatility of the environment </a:t>
            </a:r>
          </a:p>
          <a:p>
            <a:pPr marL="914400" lvl="2" indent="0">
              <a:buNone/>
            </a:pPr>
            <a:r>
              <a:rPr lang="en-US" b="1" dirty="0">
                <a:solidFill>
                  <a:srgbClr val="19436D"/>
                </a:solidFill>
                <a:sym typeface="Wingdings" pitchFamily="2" charset="2"/>
              </a:rPr>
              <a:t> </a:t>
            </a:r>
            <a:r>
              <a:rPr lang="en-US" dirty="0">
                <a:solidFill>
                  <a:srgbClr val="19436D"/>
                </a:solidFill>
                <a:sym typeface="Wingdings" pitchFamily="2" charset="2"/>
              </a:rPr>
              <a:t>High precision of prediction errors in some contexts and too low in other contexts</a:t>
            </a:r>
            <a:r>
              <a:rPr lang="en-US" sz="1800" dirty="0">
                <a:solidFill>
                  <a:srgbClr val="19436D"/>
                </a:solidFill>
              </a:rPr>
              <a:t/>
            </a:r>
            <a:br>
              <a:rPr lang="en-US" sz="1800" dirty="0">
                <a:solidFill>
                  <a:srgbClr val="19436D"/>
                </a:solidFill>
              </a:rPr>
            </a:br>
            <a:r>
              <a:rPr lang="en-US" sz="1800" dirty="0">
                <a:solidFill>
                  <a:srgbClr val="19436D"/>
                </a:solidFill>
              </a:rPr>
              <a:t/>
            </a:r>
            <a:br>
              <a:rPr lang="en-US" sz="1800" dirty="0">
                <a:solidFill>
                  <a:srgbClr val="19436D"/>
                </a:solidFill>
              </a:rPr>
            </a:br>
            <a:r>
              <a:rPr lang="en-US" sz="1800" dirty="0">
                <a:solidFill>
                  <a:srgbClr val="19436D"/>
                </a:solidFill>
              </a:rPr>
              <a:t/>
            </a:r>
            <a:br>
              <a:rPr lang="en-US" sz="1800" dirty="0">
                <a:solidFill>
                  <a:srgbClr val="19436D"/>
                </a:solidFill>
              </a:rPr>
            </a:br>
            <a:r>
              <a:rPr lang="en-US" sz="1800" dirty="0">
                <a:solidFill>
                  <a:srgbClr val="19436D"/>
                </a:solidFill>
              </a:rPr>
              <a:t/>
            </a:r>
            <a:br>
              <a:rPr lang="en-US" sz="1800" dirty="0">
                <a:solidFill>
                  <a:srgbClr val="19436D"/>
                </a:solidFill>
              </a:rPr>
            </a:br>
            <a:r>
              <a:rPr lang="en-US" sz="1800" dirty="0">
                <a:solidFill>
                  <a:srgbClr val="19436D"/>
                </a:solidFill>
              </a:rPr>
              <a:t/>
            </a:r>
            <a:br>
              <a:rPr lang="en-US" sz="1800" dirty="0">
                <a:solidFill>
                  <a:srgbClr val="19436D"/>
                </a:solidFill>
              </a:rPr>
            </a:br>
            <a:endParaRPr lang="en-US" sz="1800" dirty="0">
              <a:solidFill>
                <a:srgbClr val="19436D"/>
              </a:solidFill>
            </a:endParaRPr>
          </a:p>
          <a:p>
            <a:pPr marL="0" indent="0">
              <a:buNone/>
            </a:pPr>
            <a:endParaRPr lang="en-US" sz="2000" dirty="0">
              <a:solidFill>
                <a:srgbClr val="19436D"/>
              </a:solidFill>
            </a:endParaRPr>
          </a:p>
          <a:p>
            <a:endParaRPr lang="en-US" sz="2000" dirty="0">
              <a:solidFill>
                <a:srgbClr val="19436D"/>
              </a:solidFill>
            </a:endParaRPr>
          </a:p>
        </p:txBody>
      </p:sp>
      <p:sp>
        <p:nvSpPr>
          <p:cNvPr id="4" name="TextBox 3"/>
          <p:cNvSpPr txBox="1"/>
          <p:nvPr/>
        </p:nvSpPr>
        <p:spPr>
          <a:xfrm>
            <a:off x="838200" y="1672739"/>
            <a:ext cx="3476593" cy="461665"/>
          </a:xfrm>
          <a:prstGeom prst="rect">
            <a:avLst/>
          </a:prstGeom>
          <a:noFill/>
        </p:spPr>
        <p:txBody>
          <a:bodyPr wrap="none" rtlCol="0">
            <a:spAutoFit/>
          </a:bodyPr>
          <a:lstStyle/>
          <a:p>
            <a:r>
              <a:rPr lang="en-US" sz="2400" u="sng" dirty="0">
                <a:solidFill>
                  <a:srgbClr val="19436D"/>
                </a:solidFill>
              </a:rPr>
              <a:t>Predictive Coding and ASD</a:t>
            </a:r>
          </a:p>
        </p:txBody>
      </p:sp>
      <p:sp>
        <p:nvSpPr>
          <p:cNvPr id="5" name="Slide Number Placeholder 4"/>
          <p:cNvSpPr>
            <a:spLocks noGrp="1"/>
          </p:cNvSpPr>
          <p:nvPr>
            <p:ph type="sldNum" sz="quarter" idx="12"/>
          </p:nvPr>
        </p:nvSpPr>
        <p:spPr/>
        <p:txBody>
          <a:bodyPr/>
          <a:lstStyle/>
          <a:p>
            <a:fld id="{133F7363-F82C-4421-9BB9-06B477198B13}" type="slidenum">
              <a:rPr lang="en-US" smtClean="0"/>
              <a:t>9</a:t>
            </a:fld>
            <a:endParaRPr lang="en-US"/>
          </a:p>
        </p:txBody>
      </p:sp>
    </p:spTree>
    <p:extLst>
      <p:ext uri="{BB962C8B-B14F-4D97-AF65-F5344CB8AC3E}">
        <p14:creationId xmlns:p14="http://schemas.microsoft.com/office/powerpoint/2010/main" val="228482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1612</TotalTime>
  <Words>1533</Words>
  <Application>Microsoft Office PowerPoint</Application>
  <PresentationFormat>Widescreen</PresentationFormat>
  <Paragraphs>344</Paragraphs>
  <Slides>38</Slides>
  <Notes>27</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Calibri Light</vt:lpstr>
      <vt:lpstr>Cambria Math</vt:lpstr>
      <vt:lpstr>Roboto</vt:lpstr>
      <vt:lpstr>Symbol</vt:lpstr>
      <vt:lpstr>Times New Roman</vt:lpstr>
      <vt:lpstr>Wingdings</vt:lpstr>
      <vt:lpstr>Office Theme</vt:lpstr>
      <vt:lpstr>Visual perceptual inference in children with ASD: a motion direction estimation paradigm</vt:lpstr>
      <vt:lpstr>Introduction</vt:lpstr>
      <vt:lpstr>Introduction</vt:lpstr>
      <vt:lpstr>Introduction</vt:lpstr>
      <vt:lpstr>Introduction</vt:lpstr>
      <vt:lpstr>PowerPoint Presentation</vt:lpstr>
      <vt:lpstr>Introduction</vt:lpstr>
      <vt:lpstr>Introduction</vt:lpstr>
      <vt:lpstr>Introduction</vt:lpstr>
      <vt:lpstr>Objectives</vt:lpstr>
      <vt:lpstr>Objectives</vt:lpstr>
      <vt:lpstr>Method</vt:lpstr>
      <vt:lpstr>Method</vt:lpstr>
      <vt:lpstr>Method</vt:lpstr>
      <vt:lpstr>Method</vt:lpstr>
      <vt:lpstr>Method</vt:lpstr>
      <vt:lpstr>Method</vt:lpstr>
      <vt:lpstr>Method</vt:lpstr>
      <vt:lpstr>PowerPoint Presentation</vt:lpstr>
      <vt:lpstr>PowerPoint Presentation</vt:lpstr>
      <vt:lpstr>Questions &amp; Predictions</vt:lpstr>
      <vt:lpstr>Questions &amp; Predictions</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KU 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perceptual inference in children with and without ASD: a motion direction estimation paradigm</dc:title>
  <dc:creator>Lisa Lemmens</dc:creator>
  <cp:lastModifiedBy>Lisa Lemmens</cp:lastModifiedBy>
  <cp:revision>72</cp:revision>
  <dcterms:created xsi:type="dcterms:W3CDTF">2018-08-23T13:35:29Z</dcterms:created>
  <dcterms:modified xsi:type="dcterms:W3CDTF">2019-07-25T09:58:50Z</dcterms:modified>
</cp:coreProperties>
</file>